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1" r:id="rId5"/>
    <p:sldId id="259" r:id="rId6"/>
    <p:sldId id="260" r:id="rId7"/>
    <p:sldId id="275" r:id="rId8"/>
    <p:sldId id="263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64" r:id="rId17"/>
    <p:sldId id="272" r:id="rId18"/>
    <p:sldId id="273" r:id="rId19"/>
    <p:sldId id="276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FAF"/>
    <a:srgbClr val="DEF7A7"/>
    <a:srgbClr val="E9E9B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5652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827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76963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2BB87-5044-4ECD-A9BC-06F385D74021}" type="slidenum">
              <a:rPr lang="lt-LT" altLang="lt-LT"/>
              <a:pPr>
                <a:defRPr/>
              </a:pPr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89185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74622-272F-4108-AFBC-3545A2F3D147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56090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Pavadinimas ir dviejų stulpelių turinys virš tek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6C056-57B9-420F-BFCE-C922FBC03FA9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82728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Pavadinimas ir tekstas virš turin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BB32C-D82D-407E-A7EB-7CD8BD344959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145406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6B4F2-A3F8-434E-972C-5A48DC5355E3}" type="slidenum">
              <a:rPr lang="en-US" altLang="lt-LT"/>
              <a:pPr>
                <a:defRPr/>
              </a:pPr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75257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356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463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017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581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812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5090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715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5322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accent3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4BF3D-D3AE-412B-B8FC-619932DE681A}" type="datetimeFigureOut">
              <a:rPr lang="lt-LT" smtClean="0"/>
              <a:t>2017.09.28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59D4-191C-4AA1-8F2E-2E37702B070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256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lt-LT" dirty="0"/>
          </a:p>
        </p:txBody>
      </p:sp>
      <p:pic>
        <p:nvPicPr>
          <p:cNvPr id="19458" name="Picture 3" descr="Panevezio pasitarimas 004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07963"/>
            <a:ext cx="87852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63300" y="3244334"/>
            <a:ext cx="6217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32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Pagrindiniai miško kirtimai</a:t>
            </a:r>
            <a:endParaRPr lang="lt-LT" sz="32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5076825" y="5138738"/>
            <a:ext cx="3455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lt-LT" dirty="0">
                <a:solidFill>
                  <a:schemeClr val="bg1"/>
                </a:solidFill>
                <a:latin typeface="Calibri" pitchFamily="34" charset="0"/>
              </a:rPr>
              <a:t>Evaldas Survila</a:t>
            </a:r>
          </a:p>
          <a:p>
            <a:r>
              <a:rPr lang="lt-LT" dirty="0">
                <a:solidFill>
                  <a:schemeClr val="bg1"/>
                </a:solidFill>
                <a:latin typeface="Calibri" pitchFamily="34" charset="0"/>
              </a:rPr>
              <a:t>Kauno miškų ir aplinkos inžinerijos kolegija</a:t>
            </a:r>
          </a:p>
          <a:p>
            <a:pPr algn="r"/>
            <a:r>
              <a:rPr lang="lt-LT" dirty="0" smtClean="0">
                <a:solidFill>
                  <a:schemeClr val="bg1"/>
                </a:solidFill>
                <a:latin typeface="Calibri" pitchFamily="34" charset="0"/>
              </a:rPr>
              <a:t>2017 09 25</a:t>
            </a:r>
            <a:endParaRPr lang="lt-LT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8400933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smtClean="0"/>
              <a:t>PLYNIEJI KIRTIMAI IR JŲ TAIKYMAS</a:t>
            </a:r>
            <a:endParaRPr lang="en-US" altLang="lt-LT" sz="2800" b="1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dirty="0" smtClean="0"/>
              <a:t>		</a:t>
            </a:r>
            <a:r>
              <a:rPr lang="lt-LT" altLang="lt-LT" sz="2800" b="1" dirty="0" err="1" smtClean="0"/>
              <a:t>Plynieji</a:t>
            </a:r>
            <a:r>
              <a:rPr lang="lt-LT" altLang="lt-LT" sz="2800" b="1" dirty="0" smtClean="0"/>
              <a:t> kirtimai skirstomi į:</a:t>
            </a:r>
          </a:p>
          <a:p>
            <a:pPr eaLnBrk="1" hangingPunct="1">
              <a:buFontTx/>
              <a:buNone/>
            </a:pPr>
            <a:r>
              <a:rPr lang="lt-LT" altLang="lt-LT" dirty="0" smtClean="0"/>
              <a:t>		</a:t>
            </a:r>
            <a:r>
              <a:rPr lang="lt-LT" altLang="lt-LT" sz="2800" b="1" i="1" dirty="0" smtClean="0"/>
              <a:t>- </a:t>
            </a:r>
            <a:r>
              <a:rPr lang="lt-LT" altLang="lt-LT" sz="2800" b="1" i="1" dirty="0" err="1" smtClean="0"/>
              <a:t>sklypinius</a:t>
            </a:r>
            <a:r>
              <a:rPr lang="lt-LT" altLang="lt-LT" sz="2800" b="1" i="1" dirty="0" smtClean="0"/>
              <a:t>;</a:t>
            </a:r>
          </a:p>
          <a:p>
            <a:pPr eaLnBrk="1" hangingPunct="1">
              <a:buFontTx/>
              <a:buNone/>
            </a:pPr>
            <a:r>
              <a:rPr lang="lt-LT" altLang="lt-LT" sz="2800" b="1" i="1" dirty="0" smtClean="0"/>
              <a:t>		- biržinius.</a:t>
            </a:r>
            <a:r>
              <a:rPr lang="en-US" altLang="lt-LT" dirty="0" smtClean="0"/>
              <a:t> </a:t>
            </a:r>
            <a:endParaRPr lang="lt-LT" altLang="lt-LT" dirty="0" smtClean="0"/>
          </a:p>
          <a:p>
            <a:pPr eaLnBrk="1" hangingPunct="1">
              <a:buFontTx/>
              <a:buNone/>
            </a:pPr>
            <a:r>
              <a:rPr lang="lt-LT" altLang="lt-LT" sz="2400" dirty="0" smtClean="0"/>
              <a:t>             </a:t>
            </a:r>
            <a:r>
              <a:rPr lang="lt-LT" altLang="lt-LT" sz="2400" b="1" dirty="0" smtClean="0"/>
              <a:t>Maksimalus plyno kirtimo plotas IV gr. miškuose – 8 ha, III gr. – 5 ha. </a:t>
            </a:r>
            <a:endParaRPr lang="lt-LT" altLang="lt-LT" sz="2400" dirty="0" smtClean="0"/>
          </a:p>
          <a:p>
            <a:pPr eaLnBrk="1" hangingPunct="1">
              <a:buFontTx/>
              <a:buNone/>
            </a:pPr>
            <a:r>
              <a:rPr lang="lt-LT" altLang="lt-LT" sz="2400" dirty="0" smtClean="0"/>
              <a:t>		</a:t>
            </a:r>
            <a:r>
              <a:rPr lang="lt-LT" altLang="lt-LT" sz="2400" b="1" dirty="0" smtClean="0"/>
              <a:t>Kai biržės ribos sutampa su sklypo ribomis, kirtimai vadinami </a:t>
            </a:r>
            <a:r>
              <a:rPr lang="lt-LT" altLang="lt-LT" sz="2400" b="1" dirty="0" err="1" smtClean="0"/>
              <a:t>sklypiniais</a:t>
            </a:r>
            <a:r>
              <a:rPr lang="lt-LT" altLang="lt-LT" sz="2400" b="1" dirty="0" smtClean="0"/>
              <a:t>, o kai kertama atribota didelio sklypo dalis - biržiniais.</a:t>
            </a:r>
            <a:r>
              <a:rPr lang="en-US" altLang="lt-LT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1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smtClean="0"/>
              <a:t>PLYNIEJI KIRTIMAI IR JŲ TAIKYMAS</a:t>
            </a:r>
            <a:endParaRPr lang="en-US" altLang="lt-LT" sz="2800" b="1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smtClean="0"/>
              <a:t>	</a:t>
            </a:r>
          </a:p>
          <a:p>
            <a:pPr eaLnBrk="1" hangingPunct="1">
              <a:buFontTx/>
              <a:buNone/>
            </a:pPr>
            <a:r>
              <a:rPr lang="lt-LT" altLang="lt-LT" smtClean="0"/>
              <a:t>		</a:t>
            </a:r>
            <a:r>
              <a:rPr lang="lt-LT" altLang="lt-LT" sz="2800" b="1" smtClean="0"/>
              <a:t>Lietuvoje visi iki 3,0 ha ploto medynai kertami sklypais. Sklypais gali būti kertami ir didesni negu 3,0 ha medynai, jei sklypo plotis rytų-vakarų kryptimi neviršija 1,5 maksimalaus biržės pločio.</a:t>
            </a:r>
            <a:r>
              <a:rPr lang="en-US" altLang="lt-LT" smtClean="0"/>
              <a:t> </a:t>
            </a:r>
            <a:r>
              <a:rPr lang="lt-LT" altLang="lt-LT" smtClean="0"/>
              <a:t>Į pločio apribojimus neatsižvelgiama kertant </a:t>
            </a:r>
            <a:r>
              <a:rPr lang="lt-LT" altLang="lt-LT" u="sng" smtClean="0"/>
              <a:t>retus</a:t>
            </a:r>
            <a:r>
              <a:rPr lang="lt-LT" altLang="lt-LT" smtClean="0"/>
              <a:t> medynus ir </a:t>
            </a:r>
            <a:r>
              <a:rPr lang="lt-LT" altLang="lt-LT" u="sng" smtClean="0"/>
              <a:t>perbrendusiuose</a:t>
            </a:r>
            <a:r>
              <a:rPr lang="lt-LT" altLang="lt-LT" smtClean="0"/>
              <a:t> medynuose projektuojant biržes iki 5 ha ploto.</a:t>
            </a:r>
            <a:endParaRPr lang="en-US" altLang="lt-LT" smtClean="0"/>
          </a:p>
        </p:txBody>
      </p:sp>
    </p:spTree>
    <p:extLst>
      <p:ext uri="{BB962C8B-B14F-4D97-AF65-F5344CB8AC3E}">
        <p14:creationId xmlns:p14="http://schemas.microsoft.com/office/powerpoint/2010/main" val="397376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smtClean="0"/>
              <a:t>PLYNIEJI KIRTIMAI IR JŲ TAIKYMAS</a:t>
            </a:r>
            <a:endParaRPr lang="en-US" altLang="lt-LT" sz="2800" b="1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smtClean="0"/>
              <a:t>	</a:t>
            </a:r>
            <a:r>
              <a:rPr lang="lt-LT" altLang="lt-LT" sz="2800" b="1" smtClean="0"/>
              <a:t>Pagrindiniai plynų kirtimų elementai yra :</a:t>
            </a:r>
          </a:p>
          <a:p>
            <a:pPr eaLnBrk="1" hangingPunct="1">
              <a:buFontTx/>
              <a:buNone/>
            </a:pPr>
            <a:r>
              <a:rPr lang="lt-LT" altLang="lt-LT" sz="2800" b="1" smtClean="0"/>
              <a:t>	 - </a:t>
            </a:r>
            <a:r>
              <a:rPr lang="lt-LT" altLang="lt-LT" sz="2800" b="1" i="1" smtClean="0">
                <a:solidFill>
                  <a:srgbClr val="CC3300"/>
                </a:solidFill>
              </a:rPr>
              <a:t>biržės kryptis</a:t>
            </a:r>
            <a:r>
              <a:rPr lang="lt-LT" altLang="lt-LT" sz="2800" b="1" smtClean="0"/>
              <a:t> arba jos ilgosios kraštinės orientacija pasaulio šalių atžvilgiu;</a:t>
            </a:r>
          </a:p>
          <a:p>
            <a:pPr eaLnBrk="1" hangingPunct="1">
              <a:buFontTx/>
              <a:buNone/>
            </a:pPr>
            <a:r>
              <a:rPr lang="lt-LT" altLang="lt-LT" sz="2800" b="1" smtClean="0"/>
              <a:t>	 - </a:t>
            </a:r>
            <a:r>
              <a:rPr lang="lt-LT" altLang="lt-LT" sz="2800" b="1" i="1" smtClean="0">
                <a:solidFill>
                  <a:srgbClr val="CC3300"/>
                </a:solidFill>
              </a:rPr>
              <a:t>biržės plotis</a:t>
            </a:r>
            <a:r>
              <a:rPr lang="lt-LT" altLang="lt-LT" sz="2800" b="1" smtClean="0"/>
              <a:t> arba jos trumposios kraštinės, statmenos biržės krypčiai, ilgis;</a:t>
            </a:r>
          </a:p>
          <a:p>
            <a:pPr eaLnBrk="1" hangingPunct="1">
              <a:buFontTx/>
              <a:buNone/>
            </a:pPr>
            <a:r>
              <a:rPr lang="lt-LT" altLang="lt-LT" sz="2800" b="1" smtClean="0"/>
              <a:t>	- kirtimo arba </a:t>
            </a:r>
            <a:r>
              <a:rPr lang="lt-LT" altLang="lt-LT" sz="2800" b="1" i="1" smtClean="0">
                <a:solidFill>
                  <a:srgbClr val="CC3300"/>
                </a:solidFill>
              </a:rPr>
              <a:t>biržės šliejimo</a:t>
            </a:r>
            <a:r>
              <a:rPr lang="lt-LT" altLang="lt-LT" sz="2800" b="1" smtClean="0"/>
              <a:t> šalia jau iškirstos </a:t>
            </a:r>
            <a:r>
              <a:rPr lang="lt-LT" altLang="lt-LT" sz="2800" b="1" i="1" smtClean="0">
                <a:solidFill>
                  <a:srgbClr val="CC3300"/>
                </a:solidFill>
              </a:rPr>
              <a:t>kryptis</a:t>
            </a:r>
            <a:r>
              <a:rPr lang="lt-LT" altLang="lt-LT" sz="2800" b="1" smtClean="0"/>
              <a:t>;</a:t>
            </a:r>
          </a:p>
          <a:p>
            <a:pPr eaLnBrk="1" hangingPunct="1">
              <a:buFontTx/>
              <a:buNone/>
            </a:pPr>
            <a:r>
              <a:rPr lang="lt-LT" altLang="lt-LT" sz="2800" b="1" smtClean="0"/>
              <a:t>	- </a:t>
            </a:r>
            <a:r>
              <a:rPr lang="lt-LT" altLang="lt-LT" sz="2800" b="1" i="1" smtClean="0">
                <a:solidFill>
                  <a:srgbClr val="CC3300"/>
                </a:solidFill>
              </a:rPr>
              <a:t>biržių šliejimo laikas</a:t>
            </a:r>
            <a:r>
              <a:rPr lang="lt-LT" altLang="lt-LT" sz="2800" b="1" smtClean="0"/>
              <a:t>.</a:t>
            </a:r>
            <a:endParaRPr lang="en-US" altLang="lt-LT" sz="2800" b="1" smtClean="0"/>
          </a:p>
        </p:txBody>
      </p:sp>
    </p:spTree>
    <p:extLst>
      <p:ext uri="{BB962C8B-B14F-4D97-AF65-F5344CB8AC3E}">
        <p14:creationId xmlns:p14="http://schemas.microsoft.com/office/powerpoint/2010/main" val="292403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dirty="0" smtClean="0"/>
              <a:t>PLYNIEJI KIRTIMAI IR JŲ TAIKYMAS</a:t>
            </a:r>
            <a:endParaRPr lang="en-US" altLang="lt-LT" sz="2800" b="1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dirty="0" smtClean="0"/>
              <a:t>	</a:t>
            </a:r>
            <a:r>
              <a:rPr lang="lt-LT" altLang="lt-LT" sz="2400" dirty="0" smtClean="0"/>
              <a:t>		</a:t>
            </a:r>
          </a:p>
          <a:p>
            <a:pPr eaLnBrk="1" hangingPunct="1">
              <a:buFontTx/>
              <a:buNone/>
            </a:pPr>
            <a:r>
              <a:rPr lang="lt-LT" altLang="lt-LT" sz="2400" dirty="0" smtClean="0"/>
              <a:t>		</a:t>
            </a:r>
            <a:r>
              <a:rPr lang="lt-LT" altLang="lt-LT" sz="2800" b="1" dirty="0" smtClean="0"/>
              <a:t>Projektuojamas biržės plotis priklauso </a:t>
            </a:r>
            <a:r>
              <a:rPr lang="lt-LT" altLang="lt-LT" sz="2800" b="1" dirty="0" smtClean="0">
                <a:solidFill>
                  <a:srgbClr val="CC3300"/>
                </a:solidFill>
              </a:rPr>
              <a:t>kokios sudėties medynas bus </a:t>
            </a:r>
            <a:r>
              <a:rPr lang="lt-LT" altLang="lt-LT" sz="2800" b="1" u="sng" dirty="0" smtClean="0">
                <a:solidFill>
                  <a:srgbClr val="CC3300"/>
                </a:solidFill>
              </a:rPr>
              <a:t>atkuriamas</a:t>
            </a:r>
            <a:r>
              <a:rPr lang="lt-LT" altLang="lt-LT" sz="2800" b="1" dirty="0" smtClean="0">
                <a:solidFill>
                  <a:srgbClr val="CC3300"/>
                </a:solidFill>
              </a:rPr>
              <a:t> iškirstame plote</a:t>
            </a:r>
            <a:r>
              <a:rPr lang="lt-LT" altLang="lt-LT" sz="2800" b="1" dirty="0" smtClean="0"/>
              <a:t>, o taip pat nuo medyno rūšinės sudėties, </a:t>
            </a:r>
            <a:r>
              <a:rPr lang="lt-LT" altLang="lt-LT" sz="2800" b="1" dirty="0" err="1" smtClean="0"/>
              <a:t>augavietės</a:t>
            </a:r>
            <a:r>
              <a:rPr lang="lt-LT" altLang="lt-LT" sz="2800" b="1" dirty="0" smtClean="0"/>
              <a:t>, kertamo ir aplinkinių medynų atsparumo vėjams, miškų grupės.</a:t>
            </a:r>
            <a:endParaRPr lang="en-US" altLang="lt-LT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8929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2800" b="1" dirty="0"/>
              <a:t>PLYNIEJI KIRTIMAI IR JŲ </a:t>
            </a:r>
            <a:r>
              <a:rPr lang="lt-LT" altLang="lt-LT" sz="2800" b="1" dirty="0" smtClean="0"/>
              <a:t>TAIKYMAS</a:t>
            </a:r>
            <a:br>
              <a:rPr lang="lt-LT" altLang="lt-LT" sz="2800" b="1" dirty="0" smtClean="0"/>
            </a:br>
            <a:r>
              <a:rPr lang="lt-LT" altLang="lt-LT" sz="2400" b="1" dirty="0" smtClean="0"/>
              <a:t>Plyno kirtimo biržių pločiai IV ir III gr. miškuose</a:t>
            </a:r>
            <a:endParaRPr lang="lt-LT" sz="2400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074135"/>
              </p:ext>
            </p:extLst>
          </p:nvPr>
        </p:nvGraphicFramePr>
        <p:xfrm>
          <a:off x="323527" y="1916833"/>
          <a:ext cx="8496944" cy="4813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8576"/>
                <a:gridCol w="1453316"/>
                <a:gridCol w="1878576"/>
                <a:gridCol w="1643238"/>
                <a:gridCol w="1643238"/>
              </a:tblGrid>
              <a:tr h="399317">
                <a:tc gridSpan="2">
                  <a:txBody>
                    <a:bodyPr/>
                    <a:lstStyle/>
                    <a:p>
                      <a:pPr marL="226695" algn="just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Miško augaviečių sąlygos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Atkuriamų medynų vyraujančios medžių rūšys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Maksimalus  biržės plotis, m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1197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miško tipai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dirvožemio tipologinė grupė (dtg)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IVA miškų grupės miškai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III miškų grupės miškai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86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Brukniašilis, žaliašilis, šilagiris, sausgiris (išskyrus šlaitus)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Na, Nb, Nc, Nd, Nf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Pušis, minkštieji lapuočiai 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150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100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79863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Eglė, kietieji lapuočiai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100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75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Kitų augaviečių miškai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kitos dtg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Eglė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75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75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Juodalksnis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150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100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99317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Kitos medžių rūšys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>
                          <a:effectLst/>
                        </a:rPr>
                        <a:t>100</a:t>
                      </a:r>
                      <a:endParaRPr lang="lt-LT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6695" algn="ctr">
                        <a:spcAft>
                          <a:spcPts val="0"/>
                        </a:spcAft>
                      </a:pPr>
                      <a:r>
                        <a:rPr lang="lt-LT" sz="2000" b="1" dirty="0">
                          <a:effectLst/>
                        </a:rPr>
                        <a:t>75</a:t>
                      </a:r>
                      <a:endParaRPr lang="lt-LT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30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0128"/>
            <a:ext cx="8208912" cy="61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7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smtClean="0"/>
              <a:t>PLYNIEJI KIRTIMAI IR JŲ TAIKYMAS</a:t>
            </a:r>
            <a:endParaRPr lang="en-US" altLang="lt-LT" sz="2800" b="1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smtClean="0"/>
              <a:t>		</a:t>
            </a:r>
          </a:p>
          <a:p>
            <a:pPr eaLnBrk="1" hangingPunct="1">
              <a:buFontTx/>
              <a:buNone/>
            </a:pPr>
            <a:r>
              <a:rPr lang="lt-LT" altLang="lt-LT" smtClean="0"/>
              <a:t>		</a:t>
            </a:r>
            <a:r>
              <a:rPr lang="lt-LT" altLang="lt-LT" sz="2400" b="1" smtClean="0"/>
              <a:t>Ligų, kenkėjų, gaisrų, vėjo ar kitaip </a:t>
            </a:r>
            <a:r>
              <a:rPr lang="lt-LT" altLang="lt-LT" sz="2400" b="1" smtClean="0">
                <a:solidFill>
                  <a:srgbClr val="CC3300"/>
                </a:solidFill>
              </a:rPr>
              <a:t>pažeistuose medynuose</a:t>
            </a:r>
            <a:r>
              <a:rPr lang="lt-LT" altLang="lt-LT" sz="2400" b="1" smtClean="0"/>
              <a:t> biržės plotis neribojamas.</a:t>
            </a:r>
          </a:p>
          <a:p>
            <a:pPr eaLnBrk="1" hangingPunct="1">
              <a:buFontTx/>
              <a:buNone/>
            </a:pPr>
            <a:r>
              <a:rPr lang="lt-LT" altLang="lt-LT" sz="2400" b="1" smtClean="0"/>
              <a:t>		</a:t>
            </a:r>
            <a:r>
              <a:rPr lang="lt-LT" altLang="lt-LT" sz="2400" b="1" smtClean="0">
                <a:solidFill>
                  <a:srgbClr val="CC3300"/>
                </a:solidFill>
              </a:rPr>
              <a:t>Šlaituose</a:t>
            </a:r>
            <a:r>
              <a:rPr lang="lt-LT" altLang="lt-LT" sz="2400" b="1" smtClean="0"/>
              <a:t>, nuo15° iki 45°, maksimalus leistinas biržių plotis - 75 metrai. </a:t>
            </a:r>
          </a:p>
          <a:p>
            <a:pPr eaLnBrk="1" hangingPunct="1">
              <a:buFontTx/>
              <a:buNone/>
            </a:pPr>
            <a:r>
              <a:rPr lang="lt-LT" altLang="lt-LT" sz="2400" b="1" smtClean="0"/>
              <a:t>		</a:t>
            </a:r>
            <a:r>
              <a:rPr lang="lt-LT" altLang="lt-LT" sz="2400" b="1" smtClean="0">
                <a:solidFill>
                  <a:srgbClr val="CC3300"/>
                </a:solidFill>
              </a:rPr>
              <a:t>Vandens telkinių</a:t>
            </a:r>
            <a:r>
              <a:rPr lang="lt-LT" altLang="lt-LT" sz="2400" b="1" smtClean="0"/>
              <a:t> šlaituose statesniuose kaip 10°,  o </a:t>
            </a:r>
            <a:r>
              <a:rPr lang="lt-LT" altLang="lt-LT" sz="2400" b="1" smtClean="0">
                <a:solidFill>
                  <a:srgbClr val="CC3300"/>
                </a:solidFill>
              </a:rPr>
              <a:t>kitose</a:t>
            </a:r>
            <a:r>
              <a:rPr lang="lt-LT" altLang="lt-LT" sz="2400" b="1" smtClean="0"/>
              <a:t> vietose 45°, plynai nekertama.</a:t>
            </a:r>
            <a:endParaRPr lang="en-US" altLang="lt-LT" sz="2400" b="1" smtClean="0"/>
          </a:p>
        </p:txBody>
      </p:sp>
    </p:spTree>
    <p:extLst>
      <p:ext uri="{BB962C8B-B14F-4D97-AF65-F5344CB8AC3E}">
        <p14:creationId xmlns:p14="http://schemas.microsoft.com/office/powerpoint/2010/main" val="16931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smtClean="0"/>
              <a:t>PLYNIEJI KIRTIMAI IR JŲ TAIKYMAS</a:t>
            </a:r>
            <a:endParaRPr lang="en-US" altLang="lt-LT" sz="2800" b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550"/>
          </a:xfrm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smtClean="0"/>
              <a:t>		</a:t>
            </a:r>
            <a:r>
              <a:rPr lang="lt-LT" altLang="lt-LT" sz="2400" b="1" smtClean="0"/>
              <a:t>Paprastai kitą biržę šalia jau iškirstos galima šlieti, kai iškirstosios želdiniai, žėliniai veriasi ir įskaitomi į mišku apaugusį plotą.</a:t>
            </a:r>
            <a:r>
              <a:rPr lang="en-US" altLang="lt-LT" sz="2400" smtClean="0"/>
              <a:t> </a:t>
            </a:r>
            <a:endParaRPr lang="lt-LT" altLang="lt-LT" sz="2400" smtClean="0"/>
          </a:p>
          <a:p>
            <a:pPr eaLnBrk="1" hangingPunct="1">
              <a:buFontTx/>
              <a:buNone/>
            </a:pPr>
            <a:r>
              <a:rPr lang="lt-LT" altLang="lt-LT" sz="2400" smtClean="0"/>
              <a:t>		Pagal Miško atkūrimo ir įveisimo nuostatus miškas yra atkurtas, kai vyraujančių tikslinių rūšių aukštis viršija 0,5 metro.</a:t>
            </a:r>
          </a:p>
          <a:p>
            <a:pPr eaLnBrk="1" hangingPunct="1">
              <a:buFontTx/>
              <a:buNone/>
            </a:pPr>
            <a:r>
              <a:rPr lang="lt-LT" altLang="lt-LT" sz="2400" smtClean="0"/>
              <a:t>		Minimalus plynų kirtimų biržių šliejimo laikas, 5 metai, atkuriant pušynus nenusausintose pelkinėse augavietėse - 10 metų.</a:t>
            </a:r>
          </a:p>
          <a:p>
            <a:pPr eaLnBrk="1" hangingPunct="1">
              <a:buFontTx/>
              <a:buNone/>
            </a:pPr>
            <a:r>
              <a:rPr lang="lt-LT" altLang="lt-LT" sz="1800" smtClean="0"/>
              <a:t>	       </a:t>
            </a:r>
            <a:r>
              <a:rPr lang="lt-LT" altLang="lt-LT" sz="2400" smtClean="0"/>
              <a:t>Šliejimo reikalavimai netaikomi, kai </a:t>
            </a:r>
            <a:r>
              <a:rPr lang="lt-LT" altLang="lt-LT" sz="2400" u="sng" smtClean="0"/>
              <a:t>bendras</a:t>
            </a:r>
            <a:r>
              <a:rPr lang="lt-LT" altLang="lt-LT" sz="2400" smtClean="0"/>
              <a:t> kertamos ir šliejamos biržių plotas neviršija abiejų biržių pločio ir ploto. </a:t>
            </a:r>
            <a:endParaRPr lang="en-US" altLang="lt-LT" sz="2400" smtClean="0"/>
          </a:p>
        </p:txBody>
      </p:sp>
    </p:spTree>
    <p:extLst>
      <p:ext uri="{BB962C8B-B14F-4D97-AF65-F5344CB8AC3E}">
        <p14:creationId xmlns:p14="http://schemas.microsoft.com/office/powerpoint/2010/main" val="26263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smtClean="0"/>
              <a:t>PLYNIEJI KIRTIMAI IR JŲ TAIKYMAS</a:t>
            </a:r>
            <a:endParaRPr lang="en-US" altLang="lt-LT" sz="2800" b="1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550"/>
          </a:xfrm>
          <a:solidFill>
            <a:srgbClr val="ECF1AD"/>
          </a:solidFill>
        </p:spPr>
        <p:txBody>
          <a:bodyPr/>
          <a:lstStyle/>
          <a:p>
            <a:pPr>
              <a:buNone/>
            </a:pPr>
            <a:r>
              <a:rPr lang="lt-LT" altLang="lt-LT" dirty="0" smtClean="0"/>
              <a:t>		</a:t>
            </a:r>
            <a:r>
              <a:rPr lang="lt-LT" altLang="lt-LT" sz="2400" dirty="0" smtClean="0"/>
              <a:t>Plyno kirtimo biržės prie atrankinių kirtimų šliejamos be apribojimų.</a:t>
            </a:r>
          </a:p>
          <a:p>
            <a:pPr>
              <a:buNone/>
            </a:pPr>
            <a:r>
              <a:rPr lang="lt-LT" altLang="lt-LT" sz="2400" dirty="0"/>
              <a:t>	</a:t>
            </a:r>
            <a:r>
              <a:rPr lang="lt-LT" altLang="lt-LT" sz="2400" dirty="0" smtClean="0"/>
              <a:t>	</a:t>
            </a:r>
            <a:r>
              <a:rPr lang="en-US" altLang="lt-LT" sz="2400" dirty="0" err="1" smtClean="0"/>
              <a:t>Pagrindiniai</a:t>
            </a:r>
            <a:r>
              <a:rPr lang="en-US" altLang="lt-LT" sz="2400" dirty="0" smtClean="0"/>
              <a:t> </a:t>
            </a:r>
            <a:r>
              <a:rPr lang="en-US" altLang="lt-LT" sz="2400" dirty="0" err="1"/>
              <a:t>kirtimai</a:t>
            </a:r>
            <a:r>
              <a:rPr lang="en-US" altLang="lt-LT" sz="2400" dirty="0"/>
              <a:t>, </a:t>
            </a:r>
            <a:r>
              <a:rPr lang="en-US" altLang="lt-LT" sz="2400" dirty="0" err="1"/>
              <a:t>medienos</a:t>
            </a:r>
            <a:r>
              <a:rPr lang="en-US" altLang="lt-LT" sz="2400" dirty="0"/>
              <a:t> </a:t>
            </a:r>
            <a:r>
              <a:rPr lang="en-US" altLang="lt-LT" sz="2400" dirty="0" err="1" smtClean="0"/>
              <a:t>ištraukimas</a:t>
            </a:r>
            <a:r>
              <a:rPr lang="lt-LT" altLang="lt-LT" sz="2400" dirty="0" smtClean="0"/>
              <a:t>  vykdomi </a:t>
            </a:r>
            <a:r>
              <a:rPr lang="lt-LT" altLang="lt-LT" sz="2400" u="sng" dirty="0" smtClean="0"/>
              <a:t>visus metus</a:t>
            </a:r>
            <a:r>
              <a:rPr lang="lt-LT" altLang="lt-LT" sz="2400" dirty="0" smtClean="0"/>
              <a:t> III grupės (išskyrus saugomų teritorijų miškus) ir IVA grupės (išskyrus nacionalinius parkus) miškuose. </a:t>
            </a:r>
          </a:p>
          <a:p>
            <a:pPr>
              <a:buNone/>
            </a:pPr>
            <a:r>
              <a:rPr lang="lt-LT" altLang="lt-LT" sz="2400" dirty="0" smtClean="0"/>
              <a:t>		P</a:t>
            </a:r>
            <a:r>
              <a:rPr lang="en-US" altLang="lt-LT" sz="2400" dirty="0" err="1" smtClean="0"/>
              <a:t>agrindiniai</a:t>
            </a:r>
            <a:r>
              <a:rPr lang="en-US" altLang="lt-LT" sz="2400" dirty="0" smtClean="0"/>
              <a:t> </a:t>
            </a:r>
            <a:r>
              <a:rPr lang="en-US" altLang="lt-LT" sz="2400" dirty="0" err="1" smtClean="0"/>
              <a:t>miško</a:t>
            </a:r>
            <a:r>
              <a:rPr lang="en-US" altLang="lt-LT" sz="2400" dirty="0" smtClean="0"/>
              <a:t> </a:t>
            </a:r>
            <a:r>
              <a:rPr lang="en-US" altLang="lt-LT" sz="2400" dirty="0" err="1" smtClean="0"/>
              <a:t>kirtimai</a:t>
            </a:r>
            <a:r>
              <a:rPr lang="lt-LT" altLang="lt-LT" sz="2400" dirty="0" smtClean="0"/>
              <a:t> ir medienos ištraukimas </a:t>
            </a:r>
            <a:r>
              <a:rPr lang="en-US" altLang="lt-LT" sz="2400" u="sng" dirty="0" err="1" smtClean="0"/>
              <a:t>draudžiami</a:t>
            </a:r>
            <a:r>
              <a:rPr lang="en-US" altLang="lt-LT" sz="2400" u="sng" dirty="0" smtClean="0"/>
              <a:t> </a:t>
            </a:r>
            <a:r>
              <a:rPr lang="en-US" altLang="lt-LT" sz="2400" u="sng" dirty="0" err="1"/>
              <a:t>ištisus</a:t>
            </a:r>
            <a:r>
              <a:rPr lang="en-US" altLang="lt-LT" sz="2400" u="sng" dirty="0"/>
              <a:t> </a:t>
            </a:r>
            <a:r>
              <a:rPr lang="en-US" altLang="lt-LT" sz="2400" u="sng" dirty="0" err="1" smtClean="0"/>
              <a:t>metus</a:t>
            </a:r>
            <a:r>
              <a:rPr lang="lt-LT" altLang="lt-LT" sz="2400" u="sng" dirty="0"/>
              <a:t> </a:t>
            </a:r>
            <a:r>
              <a:rPr lang="lt-LT" altLang="lt-LT" sz="2400" dirty="0" smtClean="0"/>
              <a:t>aplink </a:t>
            </a:r>
            <a:r>
              <a:rPr lang="lt-LT" altLang="lt-LT" sz="2400" dirty="0"/>
              <a:t>saugomų paukščių lizdavietes, </a:t>
            </a:r>
            <a:r>
              <a:rPr lang="lt-LT" altLang="lt-LT" sz="2400" dirty="0" smtClean="0"/>
              <a:t>kurtinių </a:t>
            </a:r>
            <a:r>
              <a:rPr lang="lt-LT" altLang="lt-LT" sz="2400" dirty="0" err="1" smtClean="0"/>
              <a:t>tuokvietėse</a:t>
            </a:r>
            <a:r>
              <a:rPr lang="lt-LT" altLang="lt-LT" sz="2400" dirty="0" smtClean="0"/>
              <a:t> </a:t>
            </a:r>
            <a:r>
              <a:rPr lang="lt-LT" altLang="lt-LT" sz="2400" dirty="0"/>
              <a:t>ir jų apsaugos </a:t>
            </a:r>
            <a:r>
              <a:rPr lang="lt-LT" altLang="lt-LT" sz="2400" dirty="0" smtClean="0"/>
              <a:t>zonose.</a:t>
            </a:r>
            <a:endParaRPr lang="en-US" altLang="lt-LT" sz="2400" dirty="0" smtClean="0"/>
          </a:p>
        </p:txBody>
      </p:sp>
    </p:spTree>
    <p:extLst>
      <p:ext uri="{BB962C8B-B14F-4D97-AF65-F5344CB8AC3E}">
        <p14:creationId xmlns:p14="http://schemas.microsoft.com/office/powerpoint/2010/main" val="20269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lt-LT" sz="2700" b="1" dirty="0" smtClean="0">
                <a:effectLst/>
              </a:rPr>
              <a:t/>
            </a:r>
            <a:br>
              <a:rPr lang="lt-LT" sz="2700" b="1" dirty="0" smtClean="0">
                <a:effectLst/>
              </a:rPr>
            </a:br>
            <a:r>
              <a:rPr lang="lt-LT" sz="2700" b="1" dirty="0" smtClean="0">
                <a:effectLst/>
              </a:rPr>
              <a:t>Minimalus pagrindinių miško kitimų amžius priklausomai nuo miškų grupės ir taikomo miško kirtimo būdo</a:t>
            </a:r>
            <a:r>
              <a:rPr lang="lt-LT" dirty="0" smtClean="0">
                <a:effectLst/>
                <a:latin typeface="Times New Roman"/>
                <a:ea typeface="Times New Roman"/>
              </a:rPr>
              <a:t/>
            </a:r>
            <a:br>
              <a:rPr lang="lt-LT" dirty="0" smtClean="0">
                <a:effectLst/>
                <a:latin typeface="Times New Roman"/>
                <a:ea typeface="Times New Roman"/>
              </a:rPr>
            </a:b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980187"/>
              </p:ext>
            </p:extLst>
          </p:nvPr>
        </p:nvGraphicFramePr>
        <p:xfrm>
          <a:off x="323528" y="1628800"/>
          <a:ext cx="8352928" cy="4243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4486"/>
                <a:gridCol w="1264500"/>
                <a:gridCol w="1264500"/>
                <a:gridCol w="1719721"/>
                <a:gridCol w="1719721"/>
              </a:tblGrid>
              <a:tr h="326437">
                <a:tc rowSpan="2">
                  <a:txBody>
                    <a:bodyPr/>
                    <a:lstStyle/>
                    <a:p>
                      <a:pPr indent="198120" algn="ctr"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Medžių </a:t>
                      </a:r>
                      <a:r>
                        <a:rPr lang="lt-LT" sz="1800" b="1" dirty="0" smtClean="0">
                          <a:effectLst/>
                        </a:rPr>
                        <a:t>rūšys</a:t>
                      </a:r>
                      <a:endParaRPr lang="lt-LT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IVA miškų grupė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 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III miškų grupė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 </a:t>
                      </a:r>
                      <a:endParaRPr lang="lt-LT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II miškų grupė: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979309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atrankiniam būdui***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atvejiniam būdui (gamtinės brandos amžius)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52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Pušis, maumedis, uosis, klevas, bukas, guobiniai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101</a:t>
                      </a:r>
                      <a:endParaRPr lang="lt-LT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111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111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171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6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Eglė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71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81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81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121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6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Ąžuolas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121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141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141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201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6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Beržas, juodalksnis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61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61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61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91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6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Liepa, skroblas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61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71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71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91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264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Drebulė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41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41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61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81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52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Baltalksnis, blindė, gluosnis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31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31</a:t>
                      </a:r>
                      <a:endParaRPr lang="lt-LT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>
                          <a:effectLst/>
                        </a:rPr>
                        <a:t>31</a:t>
                      </a:r>
                      <a:endParaRPr lang="lt-LT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 b="1" dirty="0">
                          <a:effectLst/>
                        </a:rPr>
                        <a:t>51</a:t>
                      </a:r>
                      <a:endParaRPr lang="lt-LT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800" b="1" smtClean="0"/>
              <a:t>PLYNIEJI KIRTIMAI IR JŲ TAIKYMAS</a:t>
            </a:r>
            <a:endParaRPr lang="en-US" altLang="lt-LT" sz="2800" b="1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5111750"/>
          </a:xfrm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sz="2000" smtClean="0"/>
              <a:t>		</a:t>
            </a:r>
            <a:r>
              <a:rPr lang="lt-LT" altLang="lt-LT" sz="2400" b="1" i="1" u="sng" smtClean="0"/>
              <a:t>Plynai kertami medynai: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- kuriuose nėra perspektyvaus pakankamo kiekio tikslinių rūšių pomiškio; 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- nėra galimybės atsirasti pomiškiui kertant neplynuoju kirtimu; 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- nėra perspektyvaus antro ardo, polajinių želdinių; 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- augantys pelkinėse augavietėse, taip pat U drėgnumo laipsnio medynai, kurių sudėtyje yra 30% ir daugiau eglių; 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- 0,4 ir mažesnio skalsumo medynai be gyvybingo pomiškio; 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- neatsparūs vėjams eglynai; 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- nusakinti ir jau nederantys pušynai.</a:t>
            </a:r>
            <a:r>
              <a:rPr lang="lt-LT" altLang="lt-LT" smtClean="0"/>
              <a:t> </a:t>
            </a:r>
          </a:p>
          <a:p>
            <a:pPr eaLnBrk="1" hangingPunct="1">
              <a:buFontTx/>
              <a:buNone/>
            </a:pPr>
            <a:r>
              <a:rPr lang="lt-LT" altLang="lt-LT" smtClean="0"/>
              <a:t>		</a:t>
            </a:r>
            <a:r>
              <a:rPr lang="lt-LT" altLang="lt-LT" sz="2000" b="1" u="sng" smtClean="0"/>
              <a:t>Plyni kirtimai draudžiami:</a:t>
            </a:r>
          </a:p>
          <a:p>
            <a:pPr eaLnBrk="1" hangingPunct="1">
              <a:buFontTx/>
              <a:buNone/>
            </a:pPr>
            <a:r>
              <a:rPr lang="lt-LT" altLang="lt-LT" sz="2000" smtClean="0"/>
              <a:t>	II grupės miškuose, nacionaliniuose parkuose, 100 metrų juostose prie magistralinių kelių.</a:t>
            </a:r>
            <a:endParaRPr lang="en-US" altLang="lt-LT" sz="2000" smtClean="0"/>
          </a:p>
        </p:txBody>
      </p:sp>
    </p:spTree>
    <p:extLst>
      <p:ext uri="{BB962C8B-B14F-4D97-AF65-F5344CB8AC3E}">
        <p14:creationId xmlns:p14="http://schemas.microsoft.com/office/powerpoint/2010/main" val="20861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EEF0AE"/>
          </a:solidFill>
        </p:spPr>
        <p:txBody>
          <a:bodyPr/>
          <a:lstStyle/>
          <a:p>
            <a:pPr eaLnBrk="1" hangingPunct="1"/>
            <a:r>
              <a:rPr lang="lt-LT" altLang="lt-LT" sz="2400" b="1" smtClean="0"/>
              <a:t>ATVEJINIAI KIRTIMAI IR JŲ TAIKYMAS</a:t>
            </a:r>
            <a:endParaRPr lang="en-US" altLang="lt-LT" sz="2400" b="1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5000625"/>
          </a:xfrm>
          <a:solidFill>
            <a:srgbClr val="EEF0AE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lt-LT" altLang="lt-LT" b="1" smtClean="0"/>
          </a:p>
          <a:p>
            <a:pPr eaLnBrk="1" hangingPunct="1">
              <a:buFontTx/>
              <a:buNone/>
            </a:pPr>
            <a:r>
              <a:rPr lang="lt-LT" altLang="lt-LT" b="1" smtClean="0"/>
              <a:t>		</a:t>
            </a:r>
            <a:r>
              <a:rPr lang="lt-LT" altLang="lt-LT" sz="2800" b="1" smtClean="0"/>
              <a:t>Atvejiniais kirtimais</a:t>
            </a:r>
            <a:r>
              <a:rPr lang="lt-LT" altLang="lt-LT" sz="2800" smtClean="0"/>
              <a:t> medynas iškertamas 2-3 (4) atvejais per 10-20 metų, siekiant kirtimo metu suformuoti naujos kartos medyną. </a:t>
            </a:r>
          </a:p>
          <a:p>
            <a:pPr eaLnBrk="1" hangingPunct="1">
              <a:buFontTx/>
              <a:buNone/>
            </a:pPr>
            <a:r>
              <a:rPr lang="lt-LT" altLang="lt-LT" sz="2800" smtClean="0"/>
              <a:t>		Būsimas medynas formuojamas iš </a:t>
            </a:r>
            <a:r>
              <a:rPr lang="lt-LT" altLang="lt-LT" sz="2800" i="1" u="sng" smtClean="0"/>
              <a:t>esamo</a:t>
            </a:r>
            <a:r>
              <a:rPr lang="lt-LT" altLang="lt-LT" sz="2800" smtClean="0"/>
              <a:t> ar </a:t>
            </a:r>
            <a:r>
              <a:rPr lang="lt-LT" altLang="lt-LT" sz="2800" i="1" u="sng" smtClean="0"/>
              <a:t>kertant susidariusio pomiškio</a:t>
            </a:r>
            <a:r>
              <a:rPr lang="lt-LT" altLang="lt-LT" sz="2800" smtClean="0"/>
              <a:t>, bei </a:t>
            </a:r>
            <a:r>
              <a:rPr lang="lt-LT" altLang="lt-LT" sz="2800" i="1" u="sng" smtClean="0"/>
              <a:t>antrojo ardo</a:t>
            </a:r>
            <a:r>
              <a:rPr lang="lt-LT" altLang="lt-LT" sz="2800" smtClean="0"/>
              <a:t>.</a:t>
            </a:r>
            <a:r>
              <a:rPr lang="lt-LT" altLang="lt-LT" smtClean="0"/>
              <a:t> </a:t>
            </a:r>
            <a:endParaRPr lang="en-US" altLang="lt-LT" smtClean="0"/>
          </a:p>
        </p:txBody>
      </p:sp>
    </p:spTree>
    <p:extLst>
      <p:ext uri="{BB962C8B-B14F-4D97-AF65-F5344CB8AC3E}">
        <p14:creationId xmlns:p14="http://schemas.microsoft.com/office/powerpoint/2010/main" val="273755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EEF0AE"/>
          </a:solidFill>
        </p:spPr>
        <p:txBody>
          <a:bodyPr/>
          <a:lstStyle/>
          <a:p>
            <a:pPr eaLnBrk="1" hangingPunct="1"/>
            <a:r>
              <a:rPr lang="lt-LT" altLang="lt-LT" sz="2400" b="1" smtClean="0"/>
              <a:t>ATVEJINIAI KIRTIMAI IR JŲ TAIKYMAS</a:t>
            </a:r>
            <a:endParaRPr lang="en-US" altLang="lt-LT" sz="2400" b="1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5000625"/>
          </a:xfrm>
          <a:solidFill>
            <a:srgbClr val="EEF0AE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lt-LT" altLang="lt-LT" b="1" smtClean="0"/>
          </a:p>
          <a:p>
            <a:pPr eaLnBrk="1" hangingPunct="1">
              <a:buFontTx/>
              <a:buNone/>
            </a:pPr>
            <a:r>
              <a:rPr lang="lt-LT" altLang="lt-LT" b="1" smtClean="0"/>
              <a:t>		</a:t>
            </a:r>
          </a:p>
          <a:p>
            <a:pPr eaLnBrk="1" hangingPunct="1">
              <a:buFontTx/>
              <a:buNone/>
            </a:pPr>
            <a:r>
              <a:rPr lang="lt-LT" altLang="lt-LT" b="1" smtClean="0"/>
              <a:t>		</a:t>
            </a:r>
            <a:r>
              <a:rPr lang="lt-LT" altLang="lt-LT" sz="2800" smtClean="0"/>
              <a:t>Priklausomai nuo atvejų skaičiaus ir brandžių medynų iškirtimo trukmės, kirtimai skirstomi į </a:t>
            </a:r>
            <a:r>
              <a:rPr lang="lt-LT" altLang="lt-LT" sz="2800" b="1" i="1" u="sng" smtClean="0"/>
              <a:t>tipiškus</a:t>
            </a:r>
            <a:r>
              <a:rPr lang="lt-LT" altLang="lt-LT" sz="2800" b="1" i="1" smtClean="0"/>
              <a:t>, </a:t>
            </a:r>
            <a:r>
              <a:rPr lang="lt-LT" altLang="lt-LT" sz="2800" b="1" i="1" u="sng" smtClean="0"/>
              <a:t>supaprastintus</a:t>
            </a:r>
            <a:r>
              <a:rPr lang="lt-LT" altLang="lt-LT" sz="2800" b="1" i="1" smtClean="0"/>
              <a:t>, </a:t>
            </a:r>
            <a:r>
              <a:rPr lang="lt-LT" altLang="lt-LT" sz="2800" b="1" i="1" u="sng" smtClean="0"/>
              <a:t>grupinius</a:t>
            </a:r>
            <a:r>
              <a:rPr lang="lt-LT" altLang="lt-LT" sz="2800" b="1" i="1" smtClean="0"/>
              <a:t> </a:t>
            </a:r>
            <a:r>
              <a:rPr lang="lt-LT" altLang="lt-LT" sz="2800" smtClean="0"/>
              <a:t>ir</a:t>
            </a:r>
            <a:r>
              <a:rPr lang="lt-LT" altLang="lt-LT" sz="2800" b="1" i="1" smtClean="0"/>
              <a:t> </a:t>
            </a:r>
            <a:r>
              <a:rPr lang="lt-LT" altLang="lt-LT" sz="2800" b="1" i="1" u="sng" smtClean="0"/>
              <a:t>ilgalaikius atvejinius</a:t>
            </a:r>
            <a:r>
              <a:rPr lang="lt-LT" altLang="lt-LT" sz="2800" i="1" smtClean="0"/>
              <a:t> </a:t>
            </a:r>
            <a:r>
              <a:rPr lang="lt-LT" altLang="lt-LT" sz="2800" smtClean="0"/>
              <a:t>pagrindinius kirtimus</a:t>
            </a:r>
            <a:r>
              <a:rPr lang="lt-LT" altLang="lt-LT" sz="2800" i="1" smtClean="0"/>
              <a:t>.</a:t>
            </a:r>
            <a:r>
              <a:rPr lang="lt-LT" altLang="lt-LT" smtClean="0"/>
              <a:t> </a:t>
            </a:r>
            <a:endParaRPr lang="en-US" altLang="lt-LT" smtClean="0"/>
          </a:p>
        </p:txBody>
      </p:sp>
    </p:spTree>
    <p:extLst>
      <p:ext uri="{BB962C8B-B14F-4D97-AF65-F5344CB8AC3E}">
        <p14:creationId xmlns:p14="http://schemas.microsoft.com/office/powerpoint/2010/main" val="3320211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DCFDA1"/>
          </a:solidFill>
        </p:spPr>
        <p:txBody>
          <a:bodyPr/>
          <a:lstStyle/>
          <a:p>
            <a:r>
              <a:rPr lang="lt-LT" altLang="lt-LT" sz="2800" b="1" smtClean="0"/>
              <a:t>Atvejiniai miško kirtimai</a:t>
            </a:r>
            <a:endParaRPr lang="en-US" altLang="lt-LT" sz="2800" b="1" smtClean="0"/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r>
              <a:rPr lang="lt-LT" altLang="lt-LT" sz="2000" b="1" u="sng" dirty="0" smtClean="0"/>
              <a:t>tipiški </a:t>
            </a:r>
            <a:r>
              <a:rPr lang="lt-LT" altLang="lt-LT" sz="2000" b="1" u="sng" dirty="0" err="1" smtClean="0"/>
              <a:t>atvejiniai</a:t>
            </a:r>
            <a:r>
              <a:rPr lang="lt-LT" altLang="lt-LT" sz="2000" b="1" dirty="0" smtClean="0"/>
              <a:t> taikomi medynuose, kuriuose nėra pakankamo pomiškio, jais siekiama savaiminio žėlimo, iškertant medyną per keturis atvejus;</a:t>
            </a:r>
          </a:p>
          <a:p>
            <a:r>
              <a:rPr lang="lt-LT" altLang="lt-LT" sz="2000" b="1" u="sng" dirty="0" smtClean="0"/>
              <a:t>supaprastinti </a:t>
            </a:r>
            <a:r>
              <a:rPr lang="lt-LT" altLang="lt-LT" sz="2000" b="1" u="sng" dirty="0" err="1" smtClean="0"/>
              <a:t>atvejiniai</a:t>
            </a:r>
            <a:r>
              <a:rPr lang="lt-LT" altLang="lt-LT" sz="2000" b="1" dirty="0" smtClean="0"/>
              <a:t> dažniausiai taikomi, kuomet yra pomiškis, antrasis ardas ar norima sumažinti nepageidaujamų medžių rūšių (drebulės, baltalksnio) atauginę galią; Siekiant pušies savaiminio žėlimo – B. Labanausko </a:t>
            </a:r>
            <a:r>
              <a:rPr lang="lt-LT" altLang="lt-LT" sz="2000" b="1" dirty="0" err="1" smtClean="0"/>
              <a:t>atvejiniai</a:t>
            </a:r>
            <a:r>
              <a:rPr lang="lt-LT" altLang="lt-LT" sz="2000" b="1" dirty="0" smtClean="0"/>
              <a:t> kirtimai.</a:t>
            </a:r>
          </a:p>
          <a:p>
            <a:r>
              <a:rPr lang="lt-LT" altLang="lt-LT" sz="2000" b="1" u="sng" dirty="0" smtClean="0"/>
              <a:t>ilgalaikiai </a:t>
            </a:r>
            <a:r>
              <a:rPr lang="lt-LT" altLang="lt-LT" sz="2000" b="1" u="sng" dirty="0" err="1" smtClean="0"/>
              <a:t>atvejiniai</a:t>
            </a:r>
            <a:r>
              <a:rPr lang="lt-LT" altLang="lt-LT" sz="2000" b="1" dirty="0" smtClean="0"/>
              <a:t> taikomi 0,8 ir didesnio skalsumo mišriuose medynuose, kuriuose yra 36 ir daugiau proc. nebrandžių medžių, kurie bus iškertami ne anksčiau nei po 20 metų;</a:t>
            </a:r>
          </a:p>
          <a:p>
            <a:r>
              <a:rPr lang="lt-LT" altLang="lt-LT" sz="2000" b="1" u="sng" dirty="0" smtClean="0"/>
              <a:t>grupiniai </a:t>
            </a:r>
            <a:r>
              <a:rPr lang="lt-LT" altLang="lt-LT" sz="2000" b="1" u="sng" dirty="0" err="1" smtClean="0"/>
              <a:t>atvejiniai</a:t>
            </a:r>
            <a:r>
              <a:rPr lang="lt-LT" altLang="lt-LT" sz="2000" b="1" u="sng" dirty="0" smtClean="0"/>
              <a:t> </a:t>
            </a:r>
            <a:r>
              <a:rPr lang="lt-LT" altLang="lt-LT" sz="2000" b="1" dirty="0" smtClean="0"/>
              <a:t>kirtimai III-IV gr. miškuose taikomi esant pomiškiui grupėmis. Grupės iki 0,3 ha ploto, bendras jų plotas neturi viršyti 30 proc. biržės ploto. Medynas iškertamas per laikotarpį iki 20 metų.</a:t>
            </a:r>
          </a:p>
          <a:p>
            <a:endParaRPr lang="lt-LT" altLang="lt-LT" sz="2000" b="1" dirty="0" smtClean="0"/>
          </a:p>
          <a:p>
            <a:endParaRPr lang="en-US" altLang="lt-LT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4179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DCFDA1"/>
          </a:solidFill>
        </p:spPr>
        <p:txBody>
          <a:bodyPr/>
          <a:lstStyle/>
          <a:p>
            <a:r>
              <a:rPr lang="lt-LT" altLang="lt-LT" sz="2800" b="1" smtClean="0"/>
              <a:t>Atvejiniai miško kirtimai</a:t>
            </a:r>
            <a:endParaRPr lang="en-US" altLang="lt-LT" sz="2800" b="1" smtClean="0"/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268760"/>
            <a:ext cx="8229600" cy="4713288"/>
          </a:xfrm>
        </p:spPr>
        <p:txBody>
          <a:bodyPr/>
          <a:lstStyle/>
          <a:p>
            <a:r>
              <a:rPr lang="lt-LT" altLang="lt-LT" sz="2000" b="1" u="sng" dirty="0" err="1"/>
              <a:t>a</a:t>
            </a:r>
            <a:r>
              <a:rPr lang="lt-LT" altLang="lt-LT" sz="2000" b="1" u="sng" dirty="0" err="1" smtClean="0"/>
              <a:t>tvejiniams</a:t>
            </a:r>
            <a:r>
              <a:rPr lang="lt-LT" altLang="lt-LT" sz="2000" b="1" u="sng" dirty="0" smtClean="0"/>
              <a:t> kirtimams</a:t>
            </a:r>
            <a:r>
              <a:rPr lang="lt-LT" altLang="lt-LT" sz="2000" b="1" dirty="0" smtClean="0"/>
              <a:t> priskiriami vieno atvejo </a:t>
            </a:r>
            <a:r>
              <a:rPr lang="lt-LT" altLang="lt-LT" sz="2000" b="1" dirty="0" err="1" smtClean="0"/>
              <a:t>atvejiniai</a:t>
            </a:r>
            <a:r>
              <a:rPr lang="lt-LT" altLang="lt-LT" sz="2000" b="1" dirty="0" smtClean="0"/>
              <a:t> kai kertami 0,5 ir mažesnio skalsumo medynai, kuriuose yra pakankamas pomiškio kiekis pagal taisyklių 2 priedą ar perspektyvus, ne mažesnio kaip 0,4 skalsumo antrasis ardas;</a:t>
            </a:r>
          </a:p>
          <a:p>
            <a:r>
              <a:rPr lang="lt-LT" altLang="lt-LT" sz="2000" b="1" u="sng" dirty="0"/>
              <a:t>k</a:t>
            </a:r>
            <a:r>
              <a:rPr lang="lt-LT" altLang="lt-LT" sz="2000" b="1" u="sng" dirty="0" smtClean="0"/>
              <a:t>uomet vyraujanti rūšis tampa nebrandi</a:t>
            </a:r>
            <a:r>
              <a:rPr lang="lt-LT" altLang="lt-LT" sz="2000" b="1" dirty="0" smtClean="0"/>
              <a:t> vykdant </a:t>
            </a:r>
            <a:r>
              <a:rPr lang="lt-LT" altLang="lt-LT" sz="2000" b="1" dirty="0" err="1" smtClean="0"/>
              <a:t>atvejinius</a:t>
            </a:r>
            <a:r>
              <a:rPr lang="lt-LT" altLang="lt-LT" sz="2000" b="1" dirty="0" smtClean="0"/>
              <a:t> kirtimus, kitus </a:t>
            </a:r>
            <a:r>
              <a:rPr lang="lt-LT" altLang="lt-LT" sz="2000" b="1" dirty="0" err="1" smtClean="0"/>
              <a:t>atvejinių</a:t>
            </a:r>
            <a:r>
              <a:rPr lang="lt-LT" altLang="lt-LT" sz="2000" b="1" dirty="0" smtClean="0"/>
              <a:t> pagrindinių miško kirtimų atvejus leidžiama vykdyti neatsižvelgiant į šiuos pokyčius;</a:t>
            </a:r>
          </a:p>
          <a:p>
            <a:r>
              <a:rPr lang="lt-LT" altLang="lt-LT" sz="2000" b="1" u="sng" dirty="0" smtClean="0"/>
              <a:t>paskutiniam atvejui</a:t>
            </a:r>
            <a:r>
              <a:rPr lang="lt-LT" altLang="lt-LT" sz="2000" b="1" dirty="0" smtClean="0"/>
              <a:t> paliekamo medyno pirmojo ardo skalsumas turi būti ne mažesnis, kaip 0,4, o atkuriant pušynus – ne mažesnis kaip 0,2. Paskutinis atvejis vykdomas, kai gretimoje biržėje miškas atkurtas ir tikslinių rūšių pomiškis didesnis kaip 0,5 m;</a:t>
            </a:r>
          </a:p>
          <a:p>
            <a:pPr marL="0" indent="0">
              <a:buNone/>
            </a:pPr>
            <a:endParaRPr lang="en-US" altLang="lt-LT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0606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EDF2AC"/>
          </a:solidFill>
        </p:spPr>
        <p:txBody>
          <a:bodyPr/>
          <a:lstStyle/>
          <a:p>
            <a:pPr eaLnBrk="1" hangingPunct="1"/>
            <a:r>
              <a:rPr lang="lt-LT" altLang="lt-LT" sz="2800" b="1" i="1" smtClean="0"/>
              <a:t>B. Labanausko atvejinis kirtimas</a:t>
            </a:r>
            <a:endParaRPr lang="en-US" altLang="lt-LT" sz="2800" smtClean="0"/>
          </a:p>
        </p:txBody>
      </p:sp>
      <p:pic>
        <p:nvPicPr>
          <p:cNvPr id="18435" name="Picture 6" descr="Panevezio pasitarimas 00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4176713" cy="5068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7" descr="2007_0911StudentLRVyriausybe00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0199"/>
            <a:ext cx="3096344" cy="43618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4932363" y="5949950"/>
            <a:ext cx="3671887" cy="307975"/>
          </a:xfrm>
          <a:prstGeom prst="rect">
            <a:avLst/>
          </a:prstGeom>
          <a:solidFill>
            <a:srgbClr val="E7EB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lt-LT" altLang="lt-LT" sz="1400" b="1"/>
              <a:t>Mineralizuojama 20</a:t>
            </a:r>
            <a:r>
              <a:rPr lang="en-US" altLang="lt-LT" sz="1400" b="1"/>
              <a:t>% </a:t>
            </a:r>
            <a:r>
              <a:rPr lang="lt-LT" altLang="lt-LT" sz="1400" b="1"/>
              <a:t>biržės paviršiaus</a:t>
            </a:r>
          </a:p>
        </p:txBody>
      </p:sp>
    </p:spTree>
    <p:extLst>
      <p:ext uri="{BB962C8B-B14F-4D97-AF65-F5344CB8AC3E}">
        <p14:creationId xmlns:p14="http://schemas.microsoft.com/office/powerpoint/2010/main" val="448160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EEF0AE"/>
          </a:solidFill>
        </p:spPr>
        <p:txBody>
          <a:bodyPr/>
          <a:lstStyle/>
          <a:p>
            <a:pPr eaLnBrk="1" hangingPunct="1"/>
            <a:r>
              <a:rPr lang="lt-LT" altLang="lt-LT" sz="2400" b="1" smtClean="0"/>
              <a:t>ATVEJINIAI KIRTIMAI IR JŲ TAIKYMAS</a:t>
            </a:r>
            <a:endParaRPr lang="en-US" altLang="lt-LT" sz="2400" b="1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5000625"/>
          </a:xfrm>
          <a:solidFill>
            <a:srgbClr val="EEF0AE"/>
          </a:solidFill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2000" b="1" smtClean="0"/>
              <a:t>	</a:t>
            </a:r>
            <a:r>
              <a:rPr lang="lt-LT" altLang="lt-LT" sz="2400" b="1" smtClean="0"/>
              <a:t>Supaprastintieji atvejiniai</a:t>
            </a:r>
            <a:r>
              <a:rPr lang="lt-LT" altLang="lt-LT" sz="2400" smtClean="0"/>
              <a:t> </a:t>
            </a:r>
            <a:r>
              <a:rPr lang="lt-LT" altLang="lt-LT" sz="2400" b="1" smtClean="0"/>
              <a:t>kirtimai</a:t>
            </a:r>
            <a:r>
              <a:rPr lang="lt-LT" altLang="lt-LT" sz="2400" smtClean="0"/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lt-LT" altLang="lt-LT" sz="2400" u="sng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2400" smtClean="0"/>
              <a:t>	Atvejinių kirtimų biržių </a:t>
            </a:r>
            <a:r>
              <a:rPr lang="lt-LT" altLang="lt-LT" sz="2400" i="1" smtClean="0">
                <a:solidFill>
                  <a:srgbClr val="CC0000"/>
                </a:solidFill>
              </a:rPr>
              <a:t>plotas, plotis ir šliejimo laikas neribojami.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2400" smtClean="0"/>
              <a:t>	</a:t>
            </a:r>
            <a:r>
              <a:rPr lang="lt-LT" altLang="lt-LT" sz="2400" b="1" i="1" u="sng" smtClean="0"/>
              <a:t>Išimtys: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2400" smtClean="0"/>
              <a:t>	- kertant drėgnų ir šlapių augaviečių eglynus ir lapuočių medynus su antru eglės ardu</a:t>
            </a:r>
            <a:r>
              <a:rPr lang="en-US" altLang="lt-LT" sz="2400" smtClean="0"/>
              <a:t> </a:t>
            </a:r>
            <a:r>
              <a:rPr lang="lt-LT" altLang="lt-LT" sz="2400" smtClean="0"/>
              <a:t>biržės plotis neturi viršyti </a:t>
            </a:r>
            <a:r>
              <a:rPr lang="lt-LT" altLang="lt-LT" sz="2400" i="1" u="sng" smtClean="0"/>
              <a:t>dvigubo plynų kirtimų biržės pločio</a:t>
            </a:r>
            <a:r>
              <a:rPr lang="lt-LT" altLang="lt-LT" sz="2400" smtClean="0"/>
              <a:t>;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2400" smtClean="0"/>
              <a:t>	- vykdant dviejų atvejų (B. Labanausko) kirtimus pušynuose, biržės </a:t>
            </a:r>
            <a:r>
              <a:rPr lang="lt-LT" altLang="lt-LT" sz="2400" i="1" u="sng" smtClean="0"/>
              <a:t>neturi viršyti 1,5 maksimalaus plynų kirtimų biržės pločio ir šliejimo reikalavimų</a:t>
            </a:r>
            <a:r>
              <a:rPr lang="lt-LT" altLang="lt-LT" sz="2400" smtClean="0"/>
              <a:t>. Ploto atžvilgiu neviršyti 8 ar 5 ha priklausomai nuo miško grupės;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2400" smtClean="0"/>
              <a:t>	- paskutinis kirtimų atvejis vykdomas, kai šalia, anksčiau iškirstoje biržėje </a:t>
            </a:r>
            <a:r>
              <a:rPr lang="lt-LT" altLang="lt-LT" sz="2400" i="1" u="sng" smtClean="0"/>
              <a:t>miškas atkurtas</a:t>
            </a:r>
            <a:r>
              <a:rPr lang="lt-LT" altLang="lt-LT" sz="2400" smtClean="0"/>
              <a:t> ir tikslinių rūšių vidutinis aukštis didesnis kaip 0,5 metro.	</a:t>
            </a:r>
            <a:endParaRPr lang="en-US" altLang="lt-LT" sz="2400" smtClean="0"/>
          </a:p>
        </p:txBody>
      </p:sp>
    </p:spTree>
    <p:extLst>
      <p:ext uri="{BB962C8B-B14F-4D97-AF65-F5344CB8AC3E}">
        <p14:creationId xmlns:p14="http://schemas.microsoft.com/office/powerpoint/2010/main" val="188817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274638"/>
            <a:ext cx="3322637" cy="1498600"/>
          </a:xfrm>
          <a:solidFill>
            <a:srgbClr val="EEF0AE"/>
          </a:solidFill>
        </p:spPr>
        <p:txBody>
          <a:bodyPr/>
          <a:lstStyle/>
          <a:p>
            <a:pPr eaLnBrk="1" hangingPunct="1"/>
            <a:r>
              <a:rPr lang="lt-LT" altLang="lt-LT" sz="2400" b="1" smtClean="0"/>
              <a:t>ATVEJINIAI KIRTIMAI IR JŲ TAIKYMAS</a:t>
            </a:r>
            <a:endParaRPr lang="en-US" altLang="lt-LT" sz="2400" b="1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08625" y="1700213"/>
            <a:ext cx="3189288" cy="4537075"/>
          </a:xfrm>
          <a:solidFill>
            <a:srgbClr val="EEF0AE"/>
          </a:solidFill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lt-LT" altLang="lt-LT" sz="2400" b="1" dirty="0" smtClean="0"/>
              <a:t>	                   </a:t>
            </a:r>
            <a:r>
              <a:rPr lang="lt-LT" altLang="lt-LT" sz="2400" b="1" dirty="0" err="1" smtClean="0"/>
              <a:t>Atvejiniai</a:t>
            </a:r>
            <a:r>
              <a:rPr lang="lt-LT" altLang="lt-LT" sz="2400" b="1" dirty="0" smtClean="0"/>
              <a:t> kirtimai su antru eglės ardu medynuose</a:t>
            </a:r>
            <a:r>
              <a:rPr lang="lt-LT" altLang="lt-LT" sz="2800" dirty="0" smtClean="0"/>
              <a:t> </a:t>
            </a:r>
          </a:p>
          <a:p>
            <a:pPr marL="0" indent="0" eaLnBrk="1" hangingPunct="1">
              <a:buFontTx/>
              <a:buNone/>
            </a:pPr>
            <a:endParaRPr lang="lt-LT" altLang="lt-LT" sz="2800" dirty="0" smtClean="0"/>
          </a:p>
          <a:p>
            <a:pPr marL="0" indent="0" eaLnBrk="1" hangingPunct="1">
              <a:buFontTx/>
              <a:buNone/>
            </a:pPr>
            <a:r>
              <a:rPr lang="lt-LT" altLang="lt-LT" sz="2800" dirty="0" smtClean="0"/>
              <a:t>	</a:t>
            </a:r>
            <a:endParaRPr lang="en-US" altLang="lt-LT" sz="2400" dirty="0" smtClean="0"/>
          </a:p>
        </p:txBody>
      </p:sp>
      <p:pic>
        <p:nvPicPr>
          <p:cNvPr id="22532" name="Picture 6" descr="mso1155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4935537" cy="5792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217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EEF0AE"/>
          </a:solidFill>
        </p:spPr>
        <p:txBody>
          <a:bodyPr/>
          <a:lstStyle/>
          <a:p>
            <a:pPr eaLnBrk="1" hangingPunct="1"/>
            <a:r>
              <a:rPr lang="lt-LT" altLang="lt-LT" sz="2400" b="1" smtClean="0"/>
              <a:t>ATVEJINIAI KIRTIMAI IR JŲ TAIKYMAS</a:t>
            </a:r>
            <a:endParaRPr lang="en-US" altLang="lt-LT" sz="2400" b="1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749300"/>
          </a:xfrm>
          <a:solidFill>
            <a:srgbClr val="EEF0AE"/>
          </a:solidFill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1000" b="1" dirty="0" smtClean="0"/>
              <a:t>	</a:t>
            </a:r>
            <a:r>
              <a:rPr lang="lt-LT" altLang="lt-LT" sz="2400" b="1" dirty="0" err="1" smtClean="0"/>
              <a:t>Atvejiniai</a:t>
            </a:r>
            <a:r>
              <a:rPr lang="lt-LT" altLang="lt-LT" sz="2400" b="1" dirty="0" smtClean="0"/>
              <a:t> kirtimai</a:t>
            </a:r>
            <a:r>
              <a:rPr lang="lt-LT" altLang="lt-LT" sz="1200" dirty="0" smtClean="0"/>
              <a:t> </a:t>
            </a:r>
            <a:r>
              <a:rPr lang="lt-LT" altLang="lt-LT" sz="2400" b="1" dirty="0" smtClean="0"/>
              <a:t>su eglės pomiškiu medynuose</a:t>
            </a:r>
            <a:endParaRPr lang="lt-LT" altLang="lt-LT" sz="1200" b="1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lt-LT" altLang="lt-LT" sz="12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lt-LT" altLang="lt-LT" sz="1200" dirty="0" smtClean="0"/>
              <a:t>	</a:t>
            </a:r>
            <a:endParaRPr lang="en-US" altLang="lt-LT" sz="1000" dirty="0" smtClean="0"/>
          </a:p>
        </p:txBody>
      </p:sp>
      <p:pic>
        <p:nvPicPr>
          <p:cNvPr id="21508" name="Picture 5" descr="msoB116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t="2760" r="9843" b="10063"/>
          <a:stretch>
            <a:fillRect/>
          </a:stretch>
        </p:blipFill>
        <p:spPr>
          <a:xfrm>
            <a:off x="1331913" y="2349500"/>
            <a:ext cx="6465887" cy="4157663"/>
          </a:xfrm>
          <a:solidFill>
            <a:srgbClr val="EEF0AE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75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EDEFAF"/>
          </a:solidFill>
        </p:spPr>
        <p:txBody>
          <a:bodyPr/>
          <a:lstStyle/>
          <a:p>
            <a:r>
              <a:rPr lang="lt-LT" altLang="lt-LT" sz="4000" b="1" i="1" smtClean="0"/>
              <a:t>Grupiniai-atvejiniai (lizdiniai) kirtimai</a:t>
            </a:r>
            <a:r>
              <a:rPr lang="en-US" altLang="lt-LT" sz="4000" smtClean="0"/>
              <a:t> </a:t>
            </a:r>
          </a:p>
        </p:txBody>
      </p:sp>
      <p:pic>
        <p:nvPicPr>
          <p:cNvPr id="56322" name="Picture 3" descr="Panevezio pasitarimas 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1393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 descr="2006_1007Medelynai0069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8911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5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  <a:solidFill>
            <a:srgbClr val="EDEFAF"/>
          </a:solidFill>
        </p:spPr>
        <p:txBody>
          <a:bodyPr/>
          <a:lstStyle/>
          <a:p>
            <a:r>
              <a:rPr lang="lt-LT" altLang="lt-LT" sz="4000" b="1" i="1" smtClean="0"/>
              <a:t>Atrankiniai kirtimai</a:t>
            </a:r>
            <a:r>
              <a:rPr lang="lt-LT" altLang="lt-LT" smtClean="0"/>
              <a:t> </a:t>
            </a:r>
            <a:endParaRPr lang="en-US" altLang="lt-LT" smtClean="0"/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600200"/>
            <a:ext cx="8785225" cy="4997450"/>
          </a:xfrm>
          <a:solidFill>
            <a:srgbClr val="EDEFAF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lt-LT" altLang="lt-LT" sz="2800" b="1" smtClean="0"/>
              <a:t>		Lietuvos miškuose vykdomi tolygūs </a:t>
            </a:r>
            <a:r>
              <a:rPr lang="lt-LT" altLang="lt-LT" sz="2800" b="1" i="1" smtClean="0">
                <a:solidFill>
                  <a:srgbClr val="800000"/>
                </a:solidFill>
              </a:rPr>
              <a:t>laisvieji atrankiniai </a:t>
            </a:r>
            <a:r>
              <a:rPr lang="lt-LT" altLang="lt-LT" sz="2800" b="1" smtClean="0">
                <a:solidFill>
                  <a:srgbClr val="800000"/>
                </a:solidFill>
              </a:rPr>
              <a:t>ir </a:t>
            </a:r>
            <a:r>
              <a:rPr lang="lt-LT" altLang="lt-LT" sz="2800" b="1" i="1" smtClean="0">
                <a:solidFill>
                  <a:srgbClr val="800000"/>
                </a:solidFill>
              </a:rPr>
              <a:t>grupiniai atrankiniai</a:t>
            </a:r>
            <a:r>
              <a:rPr lang="lt-LT" altLang="lt-LT" sz="2800" b="1" i="1" smtClean="0"/>
              <a:t> </a:t>
            </a:r>
            <a:r>
              <a:rPr lang="lt-LT" altLang="lt-LT" sz="2800" b="1" smtClean="0"/>
              <a:t>kirtimai. Šiais kirtimais dažniausiai kertami įvairiaamžiai medynai. Pradėjus tokius kirtimus santykinai vienaamžiame medyne - ateityje suformuojamas įvairiaamžis medynas.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lt-LT" altLang="lt-LT" sz="2800" b="1" smtClean="0"/>
              <a:t>		Atrankiniai kirtimai taikomi medynuose, kuriuose: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lt-LT" altLang="lt-LT" sz="2800" b="1" smtClean="0"/>
              <a:t>		- būtina </a:t>
            </a:r>
            <a:r>
              <a:rPr lang="lt-LT" altLang="lt-LT" sz="2800" b="1" i="1" smtClean="0"/>
              <a:t>išsaugoti miško aplinką,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lt-LT" altLang="lt-LT" sz="2800" b="1" i="1" smtClean="0"/>
              <a:t>		- suformuoti įvairiaamžį medyną,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lt-LT" altLang="lt-LT" sz="2800" b="1" i="1" smtClean="0"/>
              <a:t>		- užtikrinti miško žėlimą,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lt-LT" altLang="lt-LT" sz="2800" b="1" i="1" smtClean="0"/>
              <a:t>		- laiku panaudoti užaugintus, individualią brandą pasiekusius medžius.</a:t>
            </a:r>
            <a:r>
              <a:rPr lang="lt-LT" altLang="lt-LT" sz="2800" smtClean="0"/>
              <a:t> </a:t>
            </a:r>
            <a:endParaRPr lang="en-US" altLang="lt-LT" sz="2800" smtClean="0"/>
          </a:p>
        </p:txBody>
      </p:sp>
    </p:spTree>
    <p:extLst>
      <p:ext uri="{BB962C8B-B14F-4D97-AF65-F5344CB8AC3E}">
        <p14:creationId xmlns:p14="http://schemas.microsoft.com/office/powerpoint/2010/main" val="2562074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EDEFAF"/>
          </a:solidFill>
        </p:spPr>
        <p:txBody>
          <a:bodyPr/>
          <a:lstStyle/>
          <a:p>
            <a:r>
              <a:rPr lang="lt-LT" altLang="lt-LT" sz="4000" b="1" i="1" smtClean="0"/>
              <a:t>Atrankiniai kirtimai</a:t>
            </a:r>
            <a:r>
              <a:rPr lang="lt-LT" altLang="lt-LT" smtClean="0"/>
              <a:t> </a:t>
            </a:r>
            <a:endParaRPr lang="en-US" altLang="lt-LT" smtClean="0"/>
          </a:p>
        </p:txBody>
      </p:sp>
      <p:pic>
        <p:nvPicPr>
          <p:cNvPr id="5939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773238"/>
            <a:ext cx="8280400" cy="2016125"/>
          </a:xfrm>
        </p:spPr>
      </p:pic>
      <p:sp>
        <p:nvSpPr>
          <p:cNvPr id="5939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3933825"/>
            <a:ext cx="8785225" cy="2590800"/>
          </a:xfrm>
          <a:solidFill>
            <a:srgbClr val="EDEFAF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lt-LT" altLang="lt-LT" sz="2400" b="1" smtClean="0"/>
              <a:t>		</a:t>
            </a:r>
            <a:r>
              <a:rPr lang="lt-LT" altLang="lt-LT" sz="2400" smtClean="0">
                <a:solidFill>
                  <a:srgbClr val="800000"/>
                </a:solidFill>
              </a:rPr>
              <a:t>Aukštutinėje</a:t>
            </a:r>
            <a:r>
              <a:rPr lang="lt-LT" altLang="lt-LT" sz="2400" smtClean="0"/>
              <a:t> dalyje kertant individualią brandą pasiekusius medžius vykdomas  </a:t>
            </a:r>
            <a:r>
              <a:rPr lang="lt-LT" altLang="lt-LT" sz="2400" smtClean="0">
                <a:solidFill>
                  <a:srgbClr val="800000"/>
                </a:solidFill>
              </a:rPr>
              <a:t>pagrindinis (medžiapjūtės) kirtimas</a:t>
            </a:r>
            <a:r>
              <a:rPr lang="lt-LT" altLang="lt-LT" sz="2400" smtClean="0"/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lt-LT" altLang="lt-LT" sz="2400" smtClean="0">
                <a:solidFill>
                  <a:srgbClr val="800000"/>
                </a:solidFill>
              </a:rPr>
              <a:t>		Vidurinėje</a:t>
            </a:r>
            <a:r>
              <a:rPr lang="lt-LT" altLang="lt-LT" sz="2400" smtClean="0"/>
              <a:t> dalyje vyrauja</a:t>
            </a:r>
            <a:r>
              <a:rPr lang="lt-LT" altLang="lt-LT" sz="2400" i="1" smtClean="0"/>
              <a:t> </a:t>
            </a:r>
            <a:r>
              <a:rPr lang="lt-LT" altLang="lt-LT" sz="2400" smtClean="0"/>
              <a:t>pusamžiai medžiai - joje įgyvendinami </a:t>
            </a:r>
            <a:r>
              <a:rPr lang="lt-LT" altLang="lt-LT" sz="2400" smtClean="0">
                <a:solidFill>
                  <a:srgbClr val="800000"/>
                </a:solidFill>
              </a:rPr>
              <a:t>retinimo ir einamiesiems</a:t>
            </a:r>
            <a:r>
              <a:rPr lang="lt-LT" altLang="lt-LT" sz="2400" smtClean="0"/>
              <a:t> kirtimams keliami tikslai.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lt-LT" altLang="lt-LT" sz="2400" smtClean="0"/>
              <a:t>		</a:t>
            </a:r>
            <a:r>
              <a:rPr lang="lt-LT" altLang="lt-LT" sz="2400" smtClean="0">
                <a:solidFill>
                  <a:srgbClr val="800000"/>
                </a:solidFill>
              </a:rPr>
              <a:t>Žemutinėje</a:t>
            </a:r>
            <a:r>
              <a:rPr lang="lt-LT" altLang="lt-LT" sz="2400" smtClean="0"/>
              <a:t> -formuojama būsimo medyno rūšinė sudėtis ir reguliuojamas tankumas. Tai - </a:t>
            </a:r>
            <a:r>
              <a:rPr lang="lt-LT" altLang="lt-LT" sz="2400" smtClean="0">
                <a:solidFill>
                  <a:srgbClr val="800000"/>
                </a:solidFill>
              </a:rPr>
              <a:t>jaunuolynų ugdymo</a:t>
            </a:r>
            <a:r>
              <a:rPr lang="lt-LT" altLang="lt-LT" sz="2400" smtClean="0"/>
              <a:t> tikslai. </a:t>
            </a:r>
            <a:endParaRPr lang="en-US" altLang="lt-LT" sz="2400" smtClean="0"/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2843213" y="1125538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lt-LT" altLang="lt-LT" sz="2000" b="1">
                <a:latin typeface="Calibri" pitchFamily="34" charset="0"/>
              </a:rPr>
              <a:t>Laisvieji atrankiniai</a:t>
            </a:r>
            <a:endParaRPr lang="en-US" altLang="lt-LT" sz="20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111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solidFill>
            <a:srgbClr val="EDEFAF"/>
          </a:solidFill>
        </p:spPr>
        <p:txBody>
          <a:bodyPr/>
          <a:lstStyle/>
          <a:p>
            <a:r>
              <a:rPr lang="lt-LT" altLang="lt-LT" sz="4000" b="1" i="1" smtClean="0"/>
              <a:t>Atrankiniai kirtimai</a:t>
            </a:r>
            <a:r>
              <a:rPr lang="lt-LT" altLang="lt-LT" smtClean="0"/>
              <a:t> </a:t>
            </a:r>
            <a:endParaRPr lang="en-US" altLang="lt-LT" smtClean="0"/>
          </a:p>
        </p:txBody>
      </p:sp>
      <p:pic>
        <p:nvPicPr>
          <p:cNvPr id="6041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r="23761"/>
          <a:stretch>
            <a:fillRect/>
          </a:stretch>
        </p:blipFill>
        <p:spPr>
          <a:xfrm>
            <a:off x="395288" y="1484313"/>
            <a:ext cx="8280400" cy="2305050"/>
          </a:xfrm>
        </p:spPr>
      </p:pic>
      <p:sp>
        <p:nvSpPr>
          <p:cNvPr id="6041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3938588"/>
            <a:ext cx="8713787" cy="2730500"/>
          </a:xfrm>
          <a:solidFill>
            <a:srgbClr val="EDEFAF"/>
          </a:solidFill>
        </p:spPr>
        <p:txBody>
          <a:bodyPr/>
          <a:lstStyle/>
          <a:p>
            <a:pPr>
              <a:buFontTx/>
              <a:buNone/>
            </a:pPr>
            <a:r>
              <a:rPr lang="lt-LT" altLang="lt-LT" sz="2400" b="1" i="1" dirty="0" smtClean="0"/>
              <a:t>		</a:t>
            </a:r>
          </a:p>
          <a:p>
            <a:pPr>
              <a:buFontTx/>
              <a:buNone/>
            </a:pPr>
            <a:r>
              <a:rPr lang="lt-LT" altLang="lt-LT" sz="2400" i="1" dirty="0" smtClean="0">
                <a:solidFill>
                  <a:srgbClr val="800000"/>
                </a:solidFill>
              </a:rPr>
              <a:t>		Grupiniais atrankiniais kirtimais</a:t>
            </a:r>
            <a:r>
              <a:rPr lang="lt-LT" altLang="lt-LT" sz="2400" dirty="0" smtClean="0"/>
              <a:t> medynas kertamas grupėmis. Grupės parenkamos vietose, kur yra pomiškis. Grupės pradžioje mažesnės (0,1 ha), negu </a:t>
            </a:r>
            <a:r>
              <a:rPr lang="lt-LT" altLang="lt-LT" sz="2400" dirty="0" err="1" smtClean="0"/>
              <a:t>atvejiniuose</a:t>
            </a:r>
            <a:r>
              <a:rPr lang="lt-LT" altLang="lt-LT" sz="2400" dirty="0" smtClean="0"/>
              <a:t> kirtimuose (0,3 ha). Jų skaičius - 5-6 grupės viename ha. Kirtimo technologija panaši. Brandus medynas iškertamas per 40 ir ilgiau metų. Susiformuoja </a:t>
            </a:r>
            <a:r>
              <a:rPr lang="lt-LT" altLang="lt-LT" sz="2400" dirty="0" err="1" smtClean="0"/>
              <a:t>įvairiaamžis</a:t>
            </a:r>
            <a:r>
              <a:rPr lang="lt-LT" altLang="lt-LT" sz="2400" dirty="0" smtClean="0"/>
              <a:t> pomiškis. </a:t>
            </a:r>
            <a:r>
              <a:rPr lang="lt-LT" altLang="lt-LT" sz="2400" b="1" dirty="0" smtClean="0"/>
              <a:t>		</a:t>
            </a:r>
            <a:endParaRPr lang="en-US" altLang="lt-LT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678692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rgbClr val="EDEFAF"/>
          </a:solidFill>
        </p:spPr>
        <p:txBody>
          <a:bodyPr/>
          <a:lstStyle/>
          <a:p>
            <a:r>
              <a:rPr lang="lt-LT" altLang="lt-LT" sz="4000" b="1" i="1" dirty="0" smtClean="0"/>
              <a:t>Atrankiniai kirtimai</a:t>
            </a:r>
            <a:r>
              <a:rPr lang="lt-LT" altLang="lt-LT" dirty="0" smtClean="0"/>
              <a:t> </a:t>
            </a:r>
            <a:endParaRPr lang="en-US" altLang="lt-LT" dirty="0" smtClean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0" indent="0">
              <a:buNone/>
            </a:pPr>
            <a:r>
              <a:rPr lang="lt-LT" dirty="0" smtClean="0"/>
              <a:t>     </a:t>
            </a:r>
            <a:r>
              <a:rPr lang="lt-LT" sz="2800" b="1" dirty="0" smtClean="0"/>
              <a:t>III-IV grupių miškuose šie kirtimai kartojami ne dažniau kaip kas 5 metai.</a:t>
            </a:r>
          </a:p>
          <a:p>
            <a:pPr marL="0" indent="0">
              <a:buNone/>
            </a:pPr>
            <a:r>
              <a:rPr lang="lt-LT" sz="2800" b="1" dirty="0"/>
              <a:t> </a:t>
            </a:r>
            <a:r>
              <a:rPr lang="lt-LT" sz="2800" b="1" dirty="0" smtClean="0"/>
              <a:t>     Per vieną kartą iškertam ne daugiau nei 30 proc. medyno tūrio.</a:t>
            </a:r>
          </a:p>
          <a:p>
            <a:pPr marL="0" indent="0">
              <a:buNone/>
            </a:pPr>
            <a:r>
              <a:rPr lang="lt-LT" sz="2800" b="1" dirty="0"/>
              <a:t> </a:t>
            </a:r>
            <a:r>
              <a:rPr lang="lt-LT" sz="2800" b="1" dirty="0" smtClean="0"/>
              <a:t>     Medyno pirmojo ir antrojo ardo skalsumas po kirtimo turėtų būti ne mažesnis kaip 0,6.</a:t>
            </a:r>
          </a:p>
          <a:p>
            <a:pPr marL="0" indent="0">
              <a:buNone/>
            </a:pPr>
            <a:r>
              <a:rPr lang="lt-LT" sz="2800" b="1" dirty="0"/>
              <a:t> </a:t>
            </a:r>
            <a:r>
              <a:rPr lang="lt-LT" sz="2800" b="1" dirty="0" smtClean="0"/>
              <a:t>     Taikant grupinį kirtimą, grupės mažesnės kaip 0,1 ha.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18361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altLang="lt-LT" sz="3600" b="1" i="1" dirty="0" smtClean="0"/>
              <a:t>Pagrindiniai kirtimai privačioje valdoje</a:t>
            </a:r>
            <a:endParaRPr lang="lt-LT" sz="36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2000" dirty="0"/>
              <a:t>	</a:t>
            </a:r>
            <a:r>
              <a:rPr lang="lt-LT" sz="2000" b="1" dirty="0" smtClean="0"/>
              <a:t>Miško savininkas pagrindinių </a:t>
            </a:r>
            <a:r>
              <a:rPr lang="lt-LT" sz="2000" b="1" dirty="0"/>
              <a:t>kirtimų dešimtmečio normą </a:t>
            </a:r>
            <a:r>
              <a:rPr lang="lt-LT" sz="2000" b="1" dirty="0" smtClean="0"/>
              <a:t>gali kasmet iškirsti </a:t>
            </a:r>
            <a:r>
              <a:rPr lang="lt-LT" sz="2000" b="1" dirty="0"/>
              <a:t>po dešimtadalį </a:t>
            </a:r>
            <a:r>
              <a:rPr lang="lt-LT" sz="2000" b="1" dirty="0" smtClean="0"/>
              <a:t>normos </a:t>
            </a:r>
            <a:r>
              <a:rPr lang="lt-LT" sz="2000" b="1" dirty="0"/>
              <a:t>arba turi būti laikomasi šių reikalavimų:</a:t>
            </a:r>
          </a:p>
          <a:p>
            <a:r>
              <a:rPr lang="lt-LT" sz="2000" b="1" dirty="0" smtClean="0"/>
              <a:t>Jeigu </a:t>
            </a:r>
            <a:r>
              <a:rPr lang="lt-LT" sz="2000" b="1" dirty="0"/>
              <a:t>pagrindinių kirtimų dešimtmečio kirtimo normos plotas neviršija 3 hektarų, medynai gali būti kertami per kelis kartus arba iš karto.</a:t>
            </a:r>
          </a:p>
          <a:p>
            <a:r>
              <a:rPr lang="lt-LT" sz="2000" b="1" dirty="0" smtClean="0"/>
              <a:t>Jeigu </a:t>
            </a:r>
            <a:r>
              <a:rPr lang="lt-LT" sz="2000" b="1" dirty="0"/>
              <a:t>pagrindinių kirtimų dešimtmečio kirtimo norma yra 3,1–6 hektarai, turi būti kertama ne mažiau kaip per 2 </a:t>
            </a:r>
            <a:r>
              <a:rPr lang="lt-LT" sz="2000" b="1" dirty="0" smtClean="0"/>
              <a:t>kartus.</a:t>
            </a:r>
            <a:endParaRPr lang="lt-LT" sz="2000" b="1" dirty="0"/>
          </a:p>
          <a:p>
            <a:r>
              <a:rPr lang="lt-LT" sz="2000" b="1" dirty="0" smtClean="0"/>
              <a:t>Jeigu </a:t>
            </a:r>
            <a:r>
              <a:rPr lang="lt-LT" sz="2000" b="1" dirty="0"/>
              <a:t>pagrindinių kirtimų dešimtmečio kirtimo norma yra 6,1–10 hektarų, turi būti kertama ne mažiau kaip per 3 kartus.</a:t>
            </a:r>
          </a:p>
          <a:p>
            <a:r>
              <a:rPr lang="lt-LT" sz="2000" b="1" dirty="0" smtClean="0"/>
              <a:t>Jeigu </a:t>
            </a:r>
            <a:r>
              <a:rPr lang="lt-LT" sz="2000" b="1" dirty="0"/>
              <a:t>pagrindinių kirtimų dešimtmečio kirtimo norma yra 10,1 ir daugiau hektarų, turi būti kertama ne mažiau kaip per 4 kartus.</a:t>
            </a:r>
          </a:p>
          <a:p>
            <a:r>
              <a:rPr lang="lt-LT" sz="2000" b="1" dirty="0" smtClean="0"/>
              <a:t>Kai plotas viršija 3 ha per </a:t>
            </a:r>
            <a:r>
              <a:rPr lang="lt-LT" sz="2000" b="1" dirty="0"/>
              <a:t>pirmuosius 5 metus turi būti iškertama ne daugiau kaip pusė pagrindinių kirtimų dešimtmečio kirtimo normos. </a:t>
            </a:r>
          </a:p>
          <a:p>
            <a:pPr marL="0" indent="0">
              <a:buNone/>
            </a:pPr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413566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239838"/>
          </a:xfrm>
        </p:spPr>
        <p:txBody>
          <a:bodyPr/>
          <a:lstStyle/>
          <a:p>
            <a:r>
              <a:rPr lang="lt-LT" altLang="lt-LT" sz="2400" b="1" dirty="0" smtClean="0"/>
              <a:t>Bioįvairovės išsaugojimas</a:t>
            </a:r>
            <a:endParaRPr lang="en-US" altLang="lt-LT" b="1" dirty="0"/>
          </a:p>
        </p:txBody>
      </p:sp>
      <p:pic>
        <p:nvPicPr>
          <p:cNvPr id="55303" name="Picture 7" descr="2006_0906Medelynai00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r="7164"/>
          <a:stretch>
            <a:fillRect/>
          </a:stretch>
        </p:blipFill>
        <p:spPr>
          <a:xfrm>
            <a:off x="250825" y="2703513"/>
            <a:ext cx="3744913" cy="2809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211960" y="1628800"/>
            <a:ext cx="4608512" cy="482438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lt-LT" altLang="lt-LT" sz="2400" b="1" dirty="0" smtClean="0"/>
              <a:t>• parenkant </a:t>
            </a:r>
            <a:r>
              <a:rPr lang="lt-LT" altLang="lt-LT" sz="2400" b="1" dirty="0"/>
              <a:t>miško kirtimo ir atkūrimo būdus, išnaudoti savaiminio atžėlimo galimybes;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t-LT" altLang="lt-LT" sz="2400" b="1" dirty="0" smtClean="0"/>
              <a:t>• visais </a:t>
            </a:r>
            <a:r>
              <a:rPr lang="lt-LT" altLang="lt-LT" sz="2400" b="1" dirty="0"/>
              <a:t>galiniais atvejais biržių ribas tapatinti su sklypų ribomis;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t-LT" altLang="lt-LT" sz="2400" b="1" dirty="0" smtClean="0"/>
              <a:t>• palikti </a:t>
            </a:r>
            <a:r>
              <a:rPr lang="lt-LT" altLang="lt-LT" sz="2400" b="1" dirty="0"/>
              <a:t>biržėse stuobrius ir </a:t>
            </a:r>
            <a:r>
              <a:rPr lang="lt-LT" altLang="lt-LT" sz="2400" b="1" dirty="0" err="1"/>
              <a:t>uoksinius</a:t>
            </a:r>
            <a:r>
              <a:rPr lang="lt-LT" altLang="lt-LT" sz="2400" b="1" dirty="0"/>
              <a:t> medžius, taip pat pavienius, ypač drevėtus, vyresnio amžiaus nei vidutinis kertamo medyno amžius, pušies, ąžuolo, kitų kietųjų lapuočių ir liepos medžius (ne mažiau kaip 7-10 tokių medžių l ha);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lt-LT" sz="2400" b="1" dirty="0"/>
          </a:p>
        </p:txBody>
      </p:sp>
    </p:spTree>
    <p:extLst>
      <p:ext uri="{BB962C8B-B14F-4D97-AF65-F5344CB8AC3E}">
        <p14:creationId xmlns:p14="http://schemas.microsoft.com/office/powerpoint/2010/main" val="3413373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1" name="Picture 7" descr="126075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r="16756"/>
          <a:stretch>
            <a:fillRect/>
          </a:stretch>
        </p:blipFill>
        <p:spPr>
          <a:xfrm>
            <a:off x="395536" y="2204864"/>
            <a:ext cx="3671887" cy="306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0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427984" y="764704"/>
            <a:ext cx="4248472" cy="533129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lt-LT" altLang="lt-LT" sz="2400" b="1" dirty="0" smtClean="0"/>
              <a:t>• palikti </a:t>
            </a:r>
            <a:r>
              <a:rPr lang="lt-LT" altLang="lt-LT" sz="2400" b="1" dirty="0"/>
              <a:t>atsparių vėjavartai medžių grupes retų augalų </a:t>
            </a:r>
            <a:r>
              <a:rPr lang="lt-LT" altLang="lt-LT" sz="2400" b="1" dirty="0" err="1"/>
              <a:t>radimvietėse</a:t>
            </a:r>
            <a:r>
              <a:rPr lang="lt-LT" altLang="lt-LT" sz="2400" b="1" dirty="0"/>
              <a:t>, prie šaltinių, upelių bei kitose ekologiniu ir estetiniu požiūriu vertingose vietose;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t-LT" altLang="lt-LT" sz="2400" b="1" dirty="0" smtClean="0"/>
              <a:t>• nekirsti </a:t>
            </a:r>
            <a:r>
              <a:rPr lang="lt-LT" altLang="lt-LT" sz="2400" b="1" dirty="0"/>
              <a:t>draudžiamu atstumu pagrindinių plynų ir neplynų kirtimų aplink retų paukščių lizdavietes </a:t>
            </a:r>
            <a:r>
              <a:rPr lang="lt-LT" altLang="lt-LT" sz="2400" b="1" dirty="0" smtClean="0"/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lt-LT" altLang="lt-LT" sz="2400" b="1" dirty="0"/>
              <a:t>• </a:t>
            </a:r>
            <a:r>
              <a:rPr lang="lt-LT" altLang="lt-LT" sz="2400" b="1" dirty="0" smtClean="0"/>
              <a:t>atrankiniuose kirtimuose paliekami ne mažiau kaip 3 minimalų pagrindinio kirtimo amžių pasiekę ir storesni nei vidutiniai medžiai 1 ha.</a:t>
            </a:r>
            <a:endParaRPr lang="lt-LT" altLang="lt-LT" sz="2400" b="1" dirty="0"/>
          </a:p>
          <a:p>
            <a:pPr marL="0" indent="0">
              <a:lnSpc>
                <a:spcPct val="90000"/>
              </a:lnSpc>
              <a:buNone/>
            </a:pPr>
            <a:endParaRPr lang="en-US" altLang="lt-LT" sz="2400" b="1" dirty="0"/>
          </a:p>
        </p:txBody>
      </p:sp>
    </p:spTree>
    <p:extLst>
      <p:ext uri="{BB962C8B-B14F-4D97-AF65-F5344CB8AC3E}">
        <p14:creationId xmlns:p14="http://schemas.microsoft.com/office/powerpoint/2010/main" val="2878423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5" descr="67D6F50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596575" y="274638"/>
            <a:ext cx="5950849" cy="5851525"/>
          </a:xfrm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619672" y="5157788"/>
            <a:ext cx="30241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 sz="2800" b="1" dirty="0">
                <a:solidFill>
                  <a:schemeClr val="bg1"/>
                </a:solidFill>
                <a:latin typeface="Calibri" pitchFamily="34" charset="0"/>
              </a:rPr>
              <a:t>Sėkmės darbuose. Ačiū už dėmesį.</a:t>
            </a:r>
          </a:p>
        </p:txBody>
      </p:sp>
    </p:spTree>
    <p:extLst>
      <p:ext uri="{BB962C8B-B14F-4D97-AF65-F5344CB8AC3E}">
        <p14:creationId xmlns:p14="http://schemas.microsoft.com/office/powerpoint/2010/main" val="321862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solidFill>
            <a:srgbClr val="E9EFAF"/>
          </a:solidFill>
        </p:spPr>
        <p:txBody>
          <a:bodyPr>
            <a:normAutofit/>
          </a:bodyPr>
          <a:lstStyle/>
          <a:p>
            <a:r>
              <a:rPr lang="lt-LT" sz="2800" b="1" dirty="0" smtClean="0"/>
              <a:t>Brandūs medynai ir kirtimai juose</a:t>
            </a:r>
            <a:endParaRPr lang="lt-LT" sz="28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solidFill>
            <a:srgbClr val="E9EFAF"/>
          </a:solidFill>
        </p:spPr>
        <p:txBody>
          <a:bodyPr/>
          <a:lstStyle/>
          <a:p>
            <a:r>
              <a:rPr lang="lt-LT" dirty="0" smtClean="0"/>
              <a:t>2016 m. III-IV miško grupių miškuose brandžių medynų plotas 409,9 tūkst. ha, medienos tūris juose 147 mln. </a:t>
            </a:r>
            <a:r>
              <a:rPr lang="lt-LT" dirty="0" err="1" smtClean="0"/>
              <a:t>kub.m</a:t>
            </a:r>
            <a:r>
              <a:rPr lang="lt-LT" dirty="0" smtClean="0"/>
              <a:t>;</a:t>
            </a:r>
          </a:p>
          <a:p>
            <a:r>
              <a:rPr lang="lt-LT" dirty="0" smtClean="0"/>
              <a:t>Brandžių medynų tūris – 329 </a:t>
            </a:r>
            <a:r>
              <a:rPr lang="lt-LT" dirty="0" err="1" smtClean="0"/>
              <a:t>kub.m</a:t>
            </a:r>
            <a:r>
              <a:rPr lang="lt-LT" dirty="0" smtClean="0"/>
              <a:t>/ha;</a:t>
            </a:r>
          </a:p>
          <a:p>
            <a:r>
              <a:rPr lang="lt-LT" dirty="0" smtClean="0"/>
              <a:t>Lietuvos miškuose (2015 m) iškirsta 6,7 mln. </a:t>
            </a:r>
            <a:r>
              <a:rPr lang="lt-LT" dirty="0" err="1" smtClean="0"/>
              <a:t>kub.m</a:t>
            </a:r>
            <a:r>
              <a:rPr lang="lt-LT" dirty="0" smtClean="0"/>
              <a:t>, iš jų privačiuose miškuose išduoti leidimai 2,3 </a:t>
            </a:r>
            <a:r>
              <a:rPr lang="lt-LT" dirty="0" err="1" smtClean="0"/>
              <a:t>mln.kub.m</a:t>
            </a:r>
            <a:r>
              <a:rPr lang="lt-LT" dirty="0" smtClean="0"/>
              <a:t>. 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720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Content Placeholder 5134"/>
          <p:cNvGrpSpPr>
            <a:grpSpLocks/>
          </p:cNvGrpSpPr>
          <p:nvPr/>
        </p:nvGrpSpPr>
        <p:grpSpPr bwMode="auto">
          <a:xfrm>
            <a:off x="323850" y="476250"/>
            <a:ext cx="8496300" cy="5545138"/>
            <a:chOff x="272" y="151"/>
            <a:chExt cx="7916" cy="1152"/>
          </a:xfrm>
        </p:grpSpPr>
        <p:sp>
          <p:nvSpPr>
            <p:cNvPr id="5222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2" y="151"/>
              <a:ext cx="7916" cy="1152"/>
            </a:xfrm>
            <a:prstGeom prst="rect">
              <a:avLst/>
            </a:prstGeom>
            <a:solidFill>
              <a:srgbClr val="DCFD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lt-LT"/>
            </a:p>
          </p:txBody>
        </p:sp>
        <p:cxnSp>
          <p:nvCxnSpPr>
            <p:cNvPr id="52227" name="_s1028"/>
            <p:cNvCxnSpPr>
              <a:cxnSpLocks noChangeShapeType="1"/>
              <a:stCxn id="52249" idx="0"/>
              <a:endCxn id="52241" idx="2"/>
            </p:cNvCxnSpPr>
            <p:nvPr/>
          </p:nvCxnSpPr>
          <p:spPr bwMode="auto">
            <a:xfrm rot="5400000" flipH="1">
              <a:off x="7433" y="691"/>
              <a:ext cx="144" cy="503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28" name="_s1029"/>
            <p:cNvCxnSpPr>
              <a:cxnSpLocks noChangeShapeType="1"/>
              <a:stCxn id="52248" idx="0"/>
              <a:endCxn id="52241" idx="2"/>
            </p:cNvCxnSpPr>
            <p:nvPr/>
          </p:nvCxnSpPr>
          <p:spPr bwMode="auto">
            <a:xfrm rot="-5400000">
              <a:off x="6929" y="691"/>
              <a:ext cx="144" cy="504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29" name="_s1030"/>
            <p:cNvCxnSpPr>
              <a:cxnSpLocks noChangeShapeType="1"/>
              <a:stCxn id="52247" idx="0"/>
              <a:endCxn id="52240" idx="2"/>
            </p:cNvCxnSpPr>
            <p:nvPr/>
          </p:nvCxnSpPr>
          <p:spPr bwMode="auto">
            <a:xfrm rot="5400000" flipH="1">
              <a:off x="4915" y="187"/>
              <a:ext cx="144" cy="1511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0" name="_s1031"/>
            <p:cNvCxnSpPr>
              <a:cxnSpLocks noChangeShapeType="1"/>
              <a:stCxn id="52246" idx="0"/>
              <a:endCxn id="52240" idx="2"/>
            </p:cNvCxnSpPr>
            <p:nvPr/>
          </p:nvCxnSpPr>
          <p:spPr bwMode="auto">
            <a:xfrm rot="5400000" flipH="1">
              <a:off x="4411" y="691"/>
              <a:ext cx="144" cy="503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1" name="_s1032"/>
            <p:cNvCxnSpPr>
              <a:cxnSpLocks noChangeShapeType="1"/>
              <a:stCxn id="52245" idx="0"/>
              <a:endCxn id="52240" idx="2"/>
            </p:cNvCxnSpPr>
            <p:nvPr/>
          </p:nvCxnSpPr>
          <p:spPr bwMode="auto">
            <a:xfrm rot="-5400000">
              <a:off x="3907" y="691"/>
              <a:ext cx="144" cy="504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2" name="_s1033"/>
            <p:cNvCxnSpPr>
              <a:cxnSpLocks noChangeShapeType="1"/>
              <a:stCxn id="52244" idx="0"/>
              <a:endCxn id="52240" idx="2"/>
            </p:cNvCxnSpPr>
            <p:nvPr/>
          </p:nvCxnSpPr>
          <p:spPr bwMode="auto">
            <a:xfrm rot="-5400000">
              <a:off x="3404" y="187"/>
              <a:ext cx="144" cy="1511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3" name="_s1034"/>
            <p:cNvCxnSpPr>
              <a:cxnSpLocks noChangeShapeType="1"/>
              <a:stCxn id="52243" idx="0"/>
              <a:endCxn id="52239" idx="2"/>
            </p:cNvCxnSpPr>
            <p:nvPr/>
          </p:nvCxnSpPr>
          <p:spPr bwMode="auto">
            <a:xfrm rot="5400000" flipH="1">
              <a:off x="1389" y="691"/>
              <a:ext cx="144" cy="504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4" name="_s1035"/>
            <p:cNvCxnSpPr>
              <a:cxnSpLocks noChangeShapeType="1"/>
              <a:stCxn id="52242" idx="0"/>
              <a:endCxn id="52239" idx="2"/>
            </p:cNvCxnSpPr>
            <p:nvPr/>
          </p:nvCxnSpPr>
          <p:spPr bwMode="auto">
            <a:xfrm rot="-5400000">
              <a:off x="885" y="690"/>
              <a:ext cx="144" cy="505"/>
            </a:xfrm>
            <a:prstGeom prst="bentConnector3">
              <a:avLst>
                <a:gd name="adj1" fmla="val 15653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5" name="_s1036"/>
            <p:cNvCxnSpPr>
              <a:cxnSpLocks noChangeShapeType="1"/>
              <a:stCxn id="52241" idx="0"/>
              <a:endCxn id="52238" idx="2"/>
            </p:cNvCxnSpPr>
            <p:nvPr/>
          </p:nvCxnSpPr>
          <p:spPr bwMode="auto">
            <a:xfrm rot="5400000" flipH="1">
              <a:off x="5670" y="-1000"/>
              <a:ext cx="144" cy="3022"/>
            </a:xfrm>
            <a:prstGeom prst="bentConnector3">
              <a:avLst>
                <a:gd name="adj1" fmla="val 156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52236" name="_s1037"/>
            <p:cNvCxnSpPr>
              <a:cxnSpLocks noChangeShapeType="1"/>
              <a:stCxn id="52240" idx="0"/>
              <a:endCxn id="52238" idx="2"/>
            </p:cNvCxnSpPr>
            <p:nvPr/>
          </p:nvCxnSpPr>
          <p:spPr bwMode="auto">
            <a:xfrm rot="-5400000">
              <a:off x="4160" y="510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2237" name="_s1038"/>
            <p:cNvCxnSpPr>
              <a:cxnSpLocks noChangeShapeType="1"/>
              <a:stCxn id="52239" idx="0"/>
              <a:endCxn id="52238" idx="2"/>
            </p:cNvCxnSpPr>
            <p:nvPr/>
          </p:nvCxnSpPr>
          <p:spPr bwMode="auto">
            <a:xfrm rot="-5400000">
              <a:off x="2648" y="-1000"/>
              <a:ext cx="144" cy="3022"/>
            </a:xfrm>
            <a:prstGeom prst="bentConnector3">
              <a:avLst>
                <a:gd name="adj1" fmla="val 15685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52238" name="_s1039"/>
            <p:cNvSpPr>
              <a:spLocks noChangeArrowheads="1"/>
            </p:cNvSpPr>
            <p:nvPr/>
          </p:nvSpPr>
          <p:spPr bwMode="auto">
            <a:xfrm>
              <a:off x="3798" y="15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600" b="1"/>
                <a:t>Pagrindinio </a:t>
              </a:r>
            </a:p>
            <a:p>
              <a:pPr algn="ctr"/>
              <a:r>
                <a:rPr lang="lt-LT" altLang="lt-LT" sz="1600" b="1"/>
                <a:t>naudojimo</a:t>
              </a:r>
            </a:p>
            <a:p>
              <a:pPr algn="ctr"/>
              <a:r>
                <a:rPr lang="lt-LT" altLang="lt-LT" sz="1600" b="1"/>
                <a:t> kirtimai</a:t>
              </a:r>
              <a:endParaRPr lang="en-US" altLang="lt-LT" sz="1600" b="1"/>
            </a:p>
          </p:txBody>
        </p:sp>
        <p:sp>
          <p:nvSpPr>
            <p:cNvPr id="52239" name="_s1040"/>
            <p:cNvSpPr>
              <a:spLocks noChangeArrowheads="1"/>
            </p:cNvSpPr>
            <p:nvPr/>
          </p:nvSpPr>
          <p:spPr bwMode="auto">
            <a:xfrm>
              <a:off x="776" y="58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Plynieji</a:t>
              </a:r>
            </a:p>
            <a:p>
              <a:pPr algn="ctr"/>
              <a:r>
                <a:rPr lang="lt-LT" altLang="lt-LT" sz="1400" b="1"/>
                <a:t>kirtimai</a:t>
              </a:r>
              <a:endParaRPr lang="en-US" altLang="lt-LT" sz="1400" b="1"/>
            </a:p>
          </p:txBody>
        </p:sp>
        <p:sp>
          <p:nvSpPr>
            <p:cNvPr id="52240" name="_s1041"/>
            <p:cNvSpPr>
              <a:spLocks noChangeArrowheads="1"/>
            </p:cNvSpPr>
            <p:nvPr/>
          </p:nvSpPr>
          <p:spPr bwMode="auto">
            <a:xfrm>
              <a:off x="3798" y="58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Atvejiniai</a:t>
              </a:r>
            </a:p>
            <a:p>
              <a:pPr algn="ctr"/>
              <a:r>
                <a:rPr lang="lt-LT" altLang="lt-LT" sz="1400" b="1"/>
                <a:t>kirtimai</a:t>
              </a:r>
              <a:r>
                <a:rPr lang="lt-LT" altLang="lt-LT" sz="800"/>
                <a:t> </a:t>
              </a:r>
              <a:endParaRPr lang="en-US" altLang="lt-LT" sz="800"/>
            </a:p>
          </p:txBody>
        </p:sp>
        <p:sp>
          <p:nvSpPr>
            <p:cNvPr id="52241" name="_s1042"/>
            <p:cNvSpPr>
              <a:spLocks noChangeArrowheads="1"/>
            </p:cNvSpPr>
            <p:nvPr/>
          </p:nvSpPr>
          <p:spPr bwMode="auto">
            <a:xfrm>
              <a:off x="6820" y="58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Atrankiniai</a:t>
              </a:r>
            </a:p>
            <a:p>
              <a:pPr algn="ctr"/>
              <a:r>
                <a:rPr lang="lt-LT" altLang="lt-LT" sz="1400" b="1"/>
                <a:t>kirtimai</a:t>
              </a:r>
              <a:endParaRPr lang="en-US" altLang="lt-LT" sz="1400" b="1"/>
            </a:p>
          </p:txBody>
        </p:sp>
        <p:sp>
          <p:nvSpPr>
            <p:cNvPr id="52242" name="_s1043"/>
            <p:cNvSpPr>
              <a:spLocks noChangeArrowheads="1"/>
            </p:cNvSpPr>
            <p:nvPr/>
          </p:nvSpPr>
          <p:spPr bwMode="auto">
            <a:xfrm>
              <a:off x="272" y="101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Plyni</a:t>
              </a:r>
            </a:p>
            <a:p>
              <a:pPr algn="ctr"/>
              <a:r>
                <a:rPr lang="lt-LT" altLang="lt-LT" sz="1400" b="1"/>
                <a:t>sklypiniai</a:t>
              </a:r>
              <a:endParaRPr lang="en-US" altLang="lt-LT" sz="1400" b="1"/>
            </a:p>
          </p:txBody>
        </p:sp>
        <p:sp>
          <p:nvSpPr>
            <p:cNvPr id="52243" name="_s1044"/>
            <p:cNvSpPr>
              <a:spLocks noChangeArrowheads="1"/>
            </p:cNvSpPr>
            <p:nvPr/>
          </p:nvSpPr>
          <p:spPr bwMode="auto">
            <a:xfrm>
              <a:off x="1280" y="101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Plyni </a:t>
              </a:r>
            </a:p>
            <a:p>
              <a:pPr algn="ctr"/>
              <a:r>
                <a:rPr lang="lt-LT" altLang="lt-LT" sz="1400" b="1"/>
                <a:t>biržiniai</a:t>
              </a:r>
              <a:endParaRPr lang="en-US" altLang="lt-LT" sz="1400" b="1"/>
            </a:p>
          </p:txBody>
        </p:sp>
        <p:sp>
          <p:nvSpPr>
            <p:cNvPr id="52244" name="_s1045"/>
            <p:cNvSpPr>
              <a:spLocks noChangeArrowheads="1"/>
            </p:cNvSpPr>
            <p:nvPr/>
          </p:nvSpPr>
          <p:spPr bwMode="auto">
            <a:xfrm>
              <a:off x="2288" y="101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Tipiški</a:t>
              </a:r>
              <a:endParaRPr lang="en-US" altLang="lt-LT" sz="1400" b="1"/>
            </a:p>
          </p:txBody>
        </p:sp>
        <p:sp>
          <p:nvSpPr>
            <p:cNvPr id="52245" name="_s1046"/>
            <p:cNvSpPr>
              <a:spLocks noChangeArrowheads="1"/>
            </p:cNvSpPr>
            <p:nvPr/>
          </p:nvSpPr>
          <p:spPr bwMode="auto">
            <a:xfrm>
              <a:off x="3296" y="1015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Supaprastinti</a:t>
              </a:r>
            </a:p>
            <a:p>
              <a:pPr algn="ctr"/>
              <a:r>
                <a:rPr lang="lt-LT" altLang="lt-LT" sz="1400" b="1"/>
                <a:t>atvejiniai</a:t>
              </a:r>
              <a:endParaRPr lang="en-US" altLang="lt-LT" sz="1400" b="1"/>
            </a:p>
          </p:txBody>
        </p:sp>
        <p:sp>
          <p:nvSpPr>
            <p:cNvPr id="52246" name="_s1047"/>
            <p:cNvSpPr>
              <a:spLocks noChangeArrowheads="1"/>
            </p:cNvSpPr>
            <p:nvPr/>
          </p:nvSpPr>
          <p:spPr bwMode="auto">
            <a:xfrm>
              <a:off x="4303" y="1015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Grupiniai</a:t>
              </a:r>
            </a:p>
            <a:p>
              <a:pPr algn="ctr"/>
              <a:r>
                <a:rPr lang="lt-LT" altLang="lt-LT" sz="1400" b="1"/>
                <a:t>atvejiniai</a:t>
              </a:r>
              <a:endParaRPr lang="en-US" altLang="lt-LT" sz="1400" b="1"/>
            </a:p>
          </p:txBody>
        </p:sp>
        <p:sp>
          <p:nvSpPr>
            <p:cNvPr id="52247" name="_s1048"/>
            <p:cNvSpPr>
              <a:spLocks noChangeArrowheads="1"/>
            </p:cNvSpPr>
            <p:nvPr/>
          </p:nvSpPr>
          <p:spPr bwMode="auto">
            <a:xfrm>
              <a:off x="5310" y="1015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Ilgalaikiai</a:t>
              </a:r>
            </a:p>
            <a:p>
              <a:pPr algn="ctr"/>
              <a:r>
                <a:rPr lang="lt-LT" altLang="lt-LT" sz="1400" b="1"/>
                <a:t>atvejiniai</a:t>
              </a:r>
              <a:endParaRPr lang="en-US" altLang="lt-LT" sz="1400" b="1"/>
            </a:p>
          </p:txBody>
        </p:sp>
        <p:sp>
          <p:nvSpPr>
            <p:cNvPr id="52248" name="_s1049"/>
            <p:cNvSpPr>
              <a:spLocks noChangeArrowheads="1"/>
            </p:cNvSpPr>
            <p:nvPr/>
          </p:nvSpPr>
          <p:spPr bwMode="auto">
            <a:xfrm>
              <a:off x="6317" y="1015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Laisvieji</a:t>
              </a:r>
            </a:p>
            <a:p>
              <a:pPr algn="ctr"/>
              <a:r>
                <a:rPr lang="lt-LT" altLang="lt-LT" sz="1400" b="1"/>
                <a:t>atrankiniai</a:t>
              </a:r>
              <a:endParaRPr lang="en-US" altLang="lt-LT" sz="1400" b="1"/>
            </a:p>
          </p:txBody>
        </p:sp>
        <p:sp>
          <p:nvSpPr>
            <p:cNvPr id="52249" name="_s1050"/>
            <p:cNvSpPr>
              <a:spLocks noChangeArrowheads="1"/>
            </p:cNvSpPr>
            <p:nvPr/>
          </p:nvSpPr>
          <p:spPr bwMode="auto">
            <a:xfrm>
              <a:off x="7325" y="1015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lt-LT" altLang="lt-LT" sz="1400" b="1"/>
                <a:t>Grupiniai </a:t>
              </a:r>
            </a:p>
            <a:p>
              <a:pPr algn="ctr"/>
              <a:r>
                <a:rPr lang="lt-LT" altLang="lt-LT" sz="1400" b="1"/>
                <a:t>atrankiniai</a:t>
              </a:r>
              <a:endParaRPr lang="en-US" altLang="lt-LT" sz="1400" b="1"/>
            </a:p>
          </p:txBody>
        </p:sp>
      </p:grpSp>
    </p:spTree>
    <p:extLst>
      <p:ext uri="{BB962C8B-B14F-4D97-AF65-F5344CB8AC3E}">
        <p14:creationId xmlns:p14="http://schemas.microsoft.com/office/powerpoint/2010/main" val="24106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  <a:solidFill>
            <a:srgbClr val="E9EFAF"/>
          </a:solidFill>
        </p:spPr>
        <p:txBody>
          <a:bodyPr/>
          <a:lstStyle/>
          <a:p>
            <a:pPr algn="ctr"/>
            <a:r>
              <a:rPr lang="lt-LT" sz="2000" b="1" dirty="0" smtClean="0"/>
              <a:t>Kirtimo amžiaus apribojimai</a:t>
            </a:r>
            <a:endParaRPr lang="lt-LT" sz="20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616624"/>
          </a:xfrm>
          <a:prstGeom prst="rect">
            <a:avLst/>
          </a:prstGeom>
          <a:solidFill>
            <a:srgbClr val="E9EFAF"/>
          </a:solidFill>
        </p:spPr>
        <p:txBody>
          <a:bodyPr>
            <a:normAutofit/>
          </a:bodyPr>
          <a:lstStyle/>
          <a:p>
            <a:pPr algn="just"/>
            <a:r>
              <a:rPr lang="lt-LT" sz="2000" dirty="0"/>
              <a:t>*Privačiuose III-IVA miškų grupių miškuose inventorizuotų grynųjų </a:t>
            </a:r>
            <a:r>
              <a:rPr lang="lt-LT" sz="2000" dirty="0" err="1"/>
              <a:t>baltalksnynų</a:t>
            </a:r>
            <a:r>
              <a:rPr lang="lt-LT" sz="2000" dirty="0"/>
              <a:t>, drebulynų, </a:t>
            </a:r>
            <a:r>
              <a:rPr lang="lt-LT" sz="2000" dirty="0" err="1"/>
              <a:t>gluosnynų</a:t>
            </a:r>
            <a:r>
              <a:rPr lang="lt-LT" sz="2000" dirty="0"/>
              <a:t> ir blindynų ar mišriuose medynuose, kuriuose baltalksniai, drebulės, gluosniai ir (ar) blindės sudaro 76 procentus ir daugiau pirmojo ardo medynų tūrio</a:t>
            </a:r>
            <a:r>
              <a:rPr lang="lt-LT" sz="2000" b="1" dirty="0"/>
              <a:t>,</a:t>
            </a:r>
            <a:r>
              <a:rPr lang="lt-LT" sz="2000" dirty="0"/>
              <a:t> kirtimo amžius neribojamas.</a:t>
            </a:r>
          </a:p>
          <a:p>
            <a:pPr algn="just"/>
            <a:r>
              <a:rPr lang="lt-LT" sz="2000" dirty="0"/>
              <a:t>**Nevietinių (išskyrus maumedį ir buką), </a:t>
            </a:r>
            <a:r>
              <a:rPr lang="lt-LT" sz="2000" dirty="0" err="1"/>
              <a:t>svetimžemių</a:t>
            </a:r>
            <a:r>
              <a:rPr lang="lt-LT" sz="2000" dirty="0"/>
              <a:t>, invazinių medžių </a:t>
            </a:r>
            <a:r>
              <a:rPr lang="lt-LT" sz="2000" dirty="0" smtClean="0"/>
              <a:t>rūšių, </a:t>
            </a:r>
            <a:r>
              <a:rPr lang="lt-LT" sz="2000" dirty="0"/>
              <a:t>kirtimo amžius visų grupių miškuose </a:t>
            </a:r>
            <a:r>
              <a:rPr lang="lt-LT" sz="2000" dirty="0" smtClean="0"/>
              <a:t>neribojamas.</a:t>
            </a:r>
          </a:p>
          <a:p>
            <a:pPr algn="just"/>
            <a:r>
              <a:rPr lang="lt-LT" sz="2000" dirty="0"/>
              <a:t>*** IIA miškų grupėje leidžiama vykdyti tik grupinius atrankinius pagrindinius miško </a:t>
            </a:r>
            <a:r>
              <a:rPr lang="lt-LT" sz="2000" dirty="0" smtClean="0"/>
              <a:t>kirtimus.</a:t>
            </a:r>
            <a:endParaRPr lang="lt-LT" sz="2000" dirty="0"/>
          </a:p>
          <a:p>
            <a:pPr algn="just"/>
            <a:r>
              <a:rPr lang="lt-LT" sz="2000" dirty="0" smtClean="0"/>
              <a:t>Grupiniai </a:t>
            </a:r>
            <a:r>
              <a:rPr lang="lt-LT" sz="2000" dirty="0"/>
              <a:t>atrankiniai pagrindiniai miško kirtimai IIA miškų grupės medynuose baigiami: ąžuolynuose – iki 170 metų, pušynuose, </a:t>
            </a:r>
            <a:r>
              <a:rPr lang="lt-LT" sz="2000" dirty="0" err="1"/>
              <a:t>maumedynuose</a:t>
            </a:r>
            <a:r>
              <a:rPr lang="lt-LT" sz="2000" dirty="0"/>
              <a:t>, uosynuose, klevynuose, </a:t>
            </a:r>
            <a:r>
              <a:rPr lang="lt-LT" sz="2000" dirty="0" err="1"/>
              <a:t>bukynuose</a:t>
            </a:r>
            <a:r>
              <a:rPr lang="lt-LT" sz="2000" dirty="0"/>
              <a:t> ir guobinių rūšių medynuose – iki 140 metų, eglynuose – iki 100 metų, beržynuose, juodalksnynuose, liepynuose ir </a:t>
            </a:r>
            <a:r>
              <a:rPr lang="lt-LT" sz="2000" dirty="0" err="1"/>
              <a:t>skroblynuose</a:t>
            </a:r>
            <a:r>
              <a:rPr lang="lt-LT" sz="2000" dirty="0"/>
              <a:t> – iki 90 metų, drebulynuose – iki 80 metų amžiaus medynuose. Vyresnio amžiaus medynuose vykdomi specialieji biologinės įvairovės palaikymo miško </a:t>
            </a:r>
            <a:r>
              <a:rPr lang="lt-LT" sz="2000" dirty="0" smtClean="0"/>
              <a:t>kirtimai.</a:t>
            </a:r>
            <a:r>
              <a:rPr lang="lt-LT" dirty="0"/>
              <a:t> 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310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solidFill>
            <a:srgbClr val="E9EFAF"/>
          </a:solidFill>
        </p:spPr>
        <p:txBody>
          <a:bodyPr>
            <a:noAutofit/>
          </a:bodyPr>
          <a:lstStyle/>
          <a:p>
            <a:r>
              <a:rPr lang="lt-LT" sz="2800" b="1" dirty="0" smtClean="0"/>
              <a:t>Reikalavimai norint vykdyti pagrindinį kirtimą privačioje valdoje</a:t>
            </a:r>
            <a:endParaRPr lang="lt-LT" sz="28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solidFill>
            <a:srgbClr val="E9EFAF"/>
          </a:solidFill>
        </p:spPr>
        <p:txBody>
          <a:bodyPr>
            <a:normAutofit fontScale="85000" lnSpcReduction="20000"/>
          </a:bodyPr>
          <a:lstStyle/>
          <a:p>
            <a:r>
              <a:rPr lang="lt-LT" dirty="0" smtClean="0"/>
              <a:t>Brandžių medynų kirtimą dešimtmečiui projektuoja miškotvarka. Leidimas </a:t>
            </a:r>
            <a:r>
              <a:rPr lang="lt-LT" dirty="0" err="1" smtClean="0"/>
              <a:t>medžiapjūtės</a:t>
            </a:r>
            <a:r>
              <a:rPr lang="lt-LT" dirty="0" smtClean="0"/>
              <a:t> kirtimui išrašomas tik turint miškotvarkos projektą.</a:t>
            </a:r>
            <a:r>
              <a:rPr lang="lt-LT" dirty="0"/>
              <a:t> </a:t>
            </a:r>
            <a:endParaRPr lang="lt-LT" dirty="0" smtClean="0"/>
          </a:p>
          <a:p>
            <a:r>
              <a:rPr lang="lt-LT" dirty="0" smtClean="0"/>
              <a:t>Jeigu </a:t>
            </a:r>
            <a:r>
              <a:rPr lang="lt-LT" dirty="0"/>
              <a:t>miškotvarkos projekto nėra, pagrindiniai kirtimai </a:t>
            </a:r>
            <a:r>
              <a:rPr lang="lt-LT" dirty="0" smtClean="0"/>
              <a:t>privačiose valdose </a:t>
            </a:r>
            <a:r>
              <a:rPr lang="lt-LT" dirty="0"/>
              <a:t>draudžiami, </a:t>
            </a:r>
            <a:r>
              <a:rPr lang="lt-LT" u="sng" dirty="0" smtClean="0"/>
              <a:t>išskyrus kirtimus</a:t>
            </a:r>
            <a:r>
              <a:rPr lang="lt-LT" dirty="0" smtClean="0"/>
              <a:t>:</a:t>
            </a:r>
            <a:endParaRPr lang="lt-LT" dirty="0"/>
          </a:p>
          <a:p>
            <a:pPr marL="0" indent="0">
              <a:buNone/>
            </a:pPr>
            <a:r>
              <a:rPr lang="lt-LT" dirty="0" smtClean="0"/>
              <a:t>      - III–IV </a:t>
            </a:r>
            <a:r>
              <a:rPr lang="lt-LT" dirty="0"/>
              <a:t>miškų grupių </a:t>
            </a:r>
            <a:r>
              <a:rPr lang="lt-LT" dirty="0" smtClean="0"/>
              <a:t>grynuose </a:t>
            </a:r>
            <a:r>
              <a:rPr lang="lt-LT" dirty="0" err="1" smtClean="0"/>
              <a:t>baltalksnynuose</a:t>
            </a:r>
            <a:r>
              <a:rPr lang="lt-LT" dirty="0" smtClean="0"/>
              <a:t>, drebulynuose, </a:t>
            </a:r>
            <a:r>
              <a:rPr lang="lt-LT" dirty="0" err="1" smtClean="0"/>
              <a:t>gluosnynuose</a:t>
            </a:r>
            <a:r>
              <a:rPr lang="lt-LT" dirty="0" smtClean="0"/>
              <a:t> </a:t>
            </a:r>
            <a:r>
              <a:rPr lang="lt-LT" dirty="0"/>
              <a:t>ir </a:t>
            </a:r>
            <a:r>
              <a:rPr lang="lt-LT" dirty="0" smtClean="0"/>
              <a:t>blindynuose taikant plynus </a:t>
            </a:r>
            <a:r>
              <a:rPr lang="lt-LT" dirty="0"/>
              <a:t>ar neplynus kirtimus</a:t>
            </a:r>
            <a:r>
              <a:rPr lang="lt-LT" dirty="0" smtClean="0"/>
              <a:t>;</a:t>
            </a:r>
            <a:endParaRPr lang="lt-LT" dirty="0"/>
          </a:p>
          <a:p>
            <a:pPr marL="0" indent="0">
              <a:buNone/>
            </a:pPr>
            <a:r>
              <a:rPr lang="lt-LT" dirty="0" smtClean="0"/>
              <a:t>      - III–IV </a:t>
            </a:r>
            <a:r>
              <a:rPr lang="lt-LT" dirty="0"/>
              <a:t>miškų grupių </a:t>
            </a:r>
            <a:r>
              <a:rPr lang="lt-LT" dirty="0" smtClean="0"/>
              <a:t>mišriuose </a:t>
            </a:r>
            <a:r>
              <a:rPr lang="lt-LT" dirty="0"/>
              <a:t>medynuose baltalksnių, drebulių, gluosnių ir blindžių iškirtimą </a:t>
            </a:r>
            <a:r>
              <a:rPr lang="lt-LT" dirty="0" smtClean="0"/>
              <a:t>neplynais kirtimais</a:t>
            </a:r>
            <a:r>
              <a:rPr lang="lt-LT" dirty="0"/>
              <a:t>;</a:t>
            </a:r>
          </a:p>
          <a:p>
            <a:pPr marL="0" indent="0">
              <a:buNone/>
            </a:pPr>
            <a:r>
              <a:rPr lang="lt-LT" dirty="0" smtClean="0"/>
              <a:t>      - žemės </a:t>
            </a:r>
            <a:r>
              <a:rPr lang="lt-LT" dirty="0"/>
              <a:t>sklypuose, kuriuose miško žemė užima iki 3 ha ploto.</a:t>
            </a:r>
          </a:p>
        </p:txBody>
      </p:sp>
    </p:spTree>
    <p:extLst>
      <p:ext uri="{BB962C8B-B14F-4D97-AF65-F5344CB8AC3E}">
        <p14:creationId xmlns:p14="http://schemas.microsoft.com/office/powerpoint/2010/main" val="38078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E9EFAF"/>
          </a:solidFill>
        </p:spPr>
        <p:txBody>
          <a:bodyPr/>
          <a:lstStyle/>
          <a:p>
            <a:pPr eaLnBrk="1" hangingPunct="1"/>
            <a:r>
              <a:rPr lang="lt-LT" altLang="lt-LT" sz="2800" b="1" dirty="0" smtClean="0"/>
              <a:t>PLYNIEJI KIRTIMAI IR JŲ TAIKYMAS</a:t>
            </a:r>
            <a:endParaRPr lang="en-US" altLang="lt-LT" sz="28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b="1" dirty="0" smtClean="0"/>
              <a:t>		</a:t>
            </a:r>
            <a:r>
              <a:rPr lang="lt-LT" altLang="lt-LT" b="1" dirty="0" err="1" smtClean="0"/>
              <a:t>Plynuoju</a:t>
            </a:r>
            <a:r>
              <a:rPr lang="lt-LT" altLang="lt-LT" b="1" dirty="0" smtClean="0"/>
              <a:t> kirtimu</a:t>
            </a:r>
            <a:r>
              <a:rPr lang="lt-LT" altLang="lt-LT" dirty="0" smtClean="0"/>
              <a:t> brandus medynas iškertamas per vieną eksploatacijos sezoną, paliekant tikslinių rūšių gyvybingą pomiškį, jaunuolynų grupes, </a:t>
            </a:r>
            <a:r>
              <a:rPr lang="lt-LT" altLang="lt-LT" dirty="0" err="1" smtClean="0"/>
              <a:t>polajinius</a:t>
            </a:r>
            <a:r>
              <a:rPr lang="lt-LT" altLang="lt-LT" dirty="0" smtClean="0"/>
              <a:t> želdinius, sėklinius bei aplinkosauginiu požiūriu vertingus medžius.</a:t>
            </a:r>
            <a:endParaRPr lang="en-US" altLang="lt-LT" dirty="0" smtClean="0"/>
          </a:p>
        </p:txBody>
      </p:sp>
    </p:spTree>
    <p:extLst>
      <p:ext uri="{BB962C8B-B14F-4D97-AF65-F5344CB8AC3E}">
        <p14:creationId xmlns:p14="http://schemas.microsoft.com/office/powerpoint/2010/main" val="8135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ECF1AD"/>
          </a:solidFill>
        </p:spPr>
        <p:txBody>
          <a:bodyPr/>
          <a:lstStyle/>
          <a:p>
            <a:pPr eaLnBrk="1" hangingPunct="1"/>
            <a:r>
              <a:rPr lang="lt-LT" altLang="lt-LT" sz="2400" b="1" smtClean="0"/>
              <a:t>PLYNIEJI KIRTIMAI IR JŲ TAIKYMAS</a:t>
            </a:r>
            <a:endParaRPr lang="en-US" altLang="lt-LT" sz="2400" b="1" smtClean="0"/>
          </a:p>
        </p:txBody>
      </p:sp>
      <p:pic>
        <p:nvPicPr>
          <p:cNvPr id="4100" name="Picture 7" descr="2007_0911StudentLRVyriausybe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544638"/>
            <a:ext cx="5472112" cy="4103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940425" y="1268413"/>
            <a:ext cx="3024188" cy="4857750"/>
          </a:xfrm>
          <a:solidFill>
            <a:srgbClr val="ECF1AD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lt-LT" altLang="lt-LT" sz="2800" b="1" dirty="0" smtClean="0"/>
              <a:t>	</a:t>
            </a:r>
            <a:r>
              <a:rPr lang="lt-LT" altLang="lt-LT" sz="2800" b="1" u="sng" dirty="0" err="1" smtClean="0"/>
              <a:t>Plynuoju</a:t>
            </a:r>
            <a:r>
              <a:rPr lang="lt-LT" altLang="lt-LT" sz="2800" b="1" u="sng" dirty="0" smtClean="0"/>
              <a:t> kirtimu </a:t>
            </a:r>
            <a:r>
              <a:rPr lang="lt-LT" altLang="lt-LT" sz="2800" b="1" dirty="0" smtClean="0"/>
              <a:t>iškirtus brandų medyną, naujas medynas dažniausiai atkuriamas dirbtinai želdant.</a:t>
            </a:r>
            <a:r>
              <a:rPr lang="en-US" altLang="lt-LT" sz="28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0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</TotalTime>
  <Words>1014</Words>
  <Application>Microsoft Office PowerPoint</Application>
  <PresentationFormat>Demonstracija ekrane (4:3)</PresentationFormat>
  <Paragraphs>232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37</vt:i4>
      </vt:variant>
    </vt:vector>
  </HeadingPairs>
  <TitlesOfParts>
    <vt:vector size="38" baseType="lpstr">
      <vt:lpstr>Office tema</vt:lpstr>
      <vt:lpstr>PowerPoint pristatymas</vt:lpstr>
      <vt:lpstr> Minimalus pagrindinių miško kitimų amžius priklausomai nuo miškų grupės ir taikomo miško kirtimo būdo </vt:lpstr>
      <vt:lpstr>PowerPoint pristatymas</vt:lpstr>
      <vt:lpstr>Brandūs medynai ir kirtimai juose</vt:lpstr>
      <vt:lpstr>PowerPoint pristatymas</vt:lpstr>
      <vt:lpstr>Kirtimo amžiaus apribojimai</vt:lpstr>
      <vt:lpstr>Reikalavimai norint vykdyti pagrindinį kirtimą privačioje valdoje</vt:lpstr>
      <vt:lpstr>PLYNIEJI KIRTIMAI IR JŲ TAIKYMAS</vt:lpstr>
      <vt:lpstr>PLYNIEJI KIRTIMAI IR JŲ TAIKYMAS</vt:lpstr>
      <vt:lpstr>PowerPoint pristatymas</vt:lpstr>
      <vt:lpstr>PLYNIEJI KIRTIMAI IR JŲ TAIKYMAS</vt:lpstr>
      <vt:lpstr>PLYNIEJI KIRTIMAI IR JŲ TAIKYMAS</vt:lpstr>
      <vt:lpstr>PLYNIEJI KIRTIMAI IR JŲ TAIKYMAS</vt:lpstr>
      <vt:lpstr>PLYNIEJI KIRTIMAI IR JŲ TAIKYMAS</vt:lpstr>
      <vt:lpstr>PLYNIEJI KIRTIMAI IR JŲ TAIKYMAS Plyno kirtimo biržių pločiai IV ir III gr. miškuose</vt:lpstr>
      <vt:lpstr>PowerPoint pristatymas</vt:lpstr>
      <vt:lpstr>PLYNIEJI KIRTIMAI IR JŲ TAIKYMAS</vt:lpstr>
      <vt:lpstr>PLYNIEJI KIRTIMAI IR JŲ TAIKYMAS</vt:lpstr>
      <vt:lpstr>PLYNIEJI KIRTIMAI IR JŲ TAIKYMAS</vt:lpstr>
      <vt:lpstr>PLYNIEJI KIRTIMAI IR JŲ TAIKYMAS</vt:lpstr>
      <vt:lpstr>ATVEJINIAI KIRTIMAI IR JŲ TAIKYMAS</vt:lpstr>
      <vt:lpstr>ATVEJINIAI KIRTIMAI IR JŲ TAIKYMAS</vt:lpstr>
      <vt:lpstr>Atvejiniai miško kirtimai</vt:lpstr>
      <vt:lpstr>Atvejiniai miško kirtimai</vt:lpstr>
      <vt:lpstr>B. Labanausko atvejinis kirtimas</vt:lpstr>
      <vt:lpstr>ATVEJINIAI KIRTIMAI IR JŲ TAIKYMAS</vt:lpstr>
      <vt:lpstr>ATVEJINIAI KIRTIMAI IR JŲ TAIKYMAS</vt:lpstr>
      <vt:lpstr>ATVEJINIAI KIRTIMAI IR JŲ TAIKYMAS</vt:lpstr>
      <vt:lpstr>Grupiniai-atvejiniai (lizdiniai) kirtimai </vt:lpstr>
      <vt:lpstr>Atrankiniai kirtimai </vt:lpstr>
      <vt:lpstr>Atrankiniai kirtimai </vt:lpstr>
      <vt:lpstr>Atrankiniai kirtimai </vt:lpstr>
      <vt:lpstr>Atrankiniai kirtimai </vt:lpstr>
      <vt:lpstr>Pagrindiniai kirtimai privačioje valdoje</vt:lpstr>
      <vt:lpstr>Bioįvairovės išsaugojimas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user</dc:creator>
  <cp:lastModifiedBy>user</cp:lastModifiedBy>
  <cp:revision>34</cp:revision>
  <dcterms:created xsi:type="dcterms:W3CDTF">2017-09-21T07:50:35Z</dcterms:created>
  <dcterms:modified xsi:type="dcterms:W3CDTF">2017-09-28T11:13:02Z</dcterms:modified>
</cp:coreProperties>
</file>